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16C20-5D3C-4BD5-AF1C-A759394384C8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32A1-A480-4B2E-A7BC-E607B2B40D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EA355-2A44-408D-876A-AE243BDEEB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5F953-9D5C-4315-974C-FC6A1F66FD5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A0D93-E0D7-46A8-9776-F96D484198E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10CA9-7C80-4EFE-8B53-8DE55F2EA68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B022-D9B6-4553-94A1-6903F55ACB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0A4C0-F14C-4A34-89FB-8E7ADCA8D83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6D3B6-F8B9-43FF-AD99-649CA1886B3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5BF56-AF24-40A9-BF79-4FBE94DCA9A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C17E4-8981-4387-BC92-5F6BA1B1D91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4B2F-B10C-44EC-8A64-5C18DCA5CF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1D6CC-D656-40F4-9F18-F743C98A92C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3A035-0205-442C-ADA6-CC484B11C53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NWMESA\VOL1\USERS\AGELLER\My%20Documents\A&amp;P%20powerpoint%20lectures\12_HeartAnat_A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2239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Cardiovascular System</a:t>
            </a:r>
            <a:br>
              <a:rPr lang="en-US" dirty="0" smtClean="0"/>
            </a:br>
            <a:r>
              <a:rPr lang="en-US" dirty="0" smtClean="0"/>
              <a:t>Anatomy of the Heart</a:t>
            </a:r>
            <a:endParaRPr lang="en-US" sz="3200" dirty="0" smtClean="0"/>
          </a:p>
        </p:txBody>
      </p:sp>
      <p:pic>
        <p:nvPicPr>
          <p:cNvPr id="5123" name="Picture 7" descr="hrt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3429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2_05SectionalAnatHeart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6388"/>
            <a:ext cx="8686800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4724400"/>
            <a:ext cx="4953000" cy="1495425"/>
            <a:chOff x="2112" y="2976"/>
            <a:chExt cx="3120" cy="942"/>
          </a:xfrm>
        </p:grpSpPr>
        <p:sp>
          <p:nvSpPr>
            <p:cNvPr id="18463" name="Text Box 6"/>
            <p:cNvSpPr txBox="1">
              <a:spLocks noChangeArrowheads="1"/>
            </p:cNvSpPr>
            <p:nvPr/>
          </p:nvSpPr>
          <p:spPr bwMode="auto">
            <a:xfrm>
              <a:off x="2112" y="3168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Rt ventricle</a:t>
              </a:r>
            </a:p>
          </p:txBody>
        </p:sp>
        <p:sp>
          <p:nvSpPr>
            <p:cNvPr id="18464" name="Text Box 7"/>
            <p:cNvSpPr txBox="1">
              <a:spLocks noChangeArrowheads="1"/>
            </p:cNvSpPr>
            <p:nvPr/>
          </p:nvSpPr>
          <p:spPr bwMode="auto">
            <a:xfrm>
              <a:off x="3216" y="297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Lt ventricle</a:t>
              </a:r>
            </a:p>
          </p:txBody>
        </p:sp>
        <p:sp>
          <p:nvSpPr>
            <p:cNvPr id="18465" name="Line 9"/>
            <p:cNvSpPr>
              <a:spLocks noChangeShapeType="1"/>
            </p:cNvSpPr>
            <p:nvPr/>
          </p:nvSpPr>
          <p:spPr bwMode="auto">
            <a:xfrm flipH="1" flipV="1">
              <a:off x="3024" y="3024"/>
              <a:ext cx="110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Text Box 10"/>
            <p:cNvSpPr txBox="1">
              <a:spLocks noChangeArrowheads="1"/>
            </p:cNvSpPr>
            <p:nvPr/>
          </p:nvSpPr>
          <p:spPr bwMode="auto">
            <a:xfrm>
              <a:off x="4080" y="3552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Interventricular septum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" y="4191000"/>
            <a:ext cx="2743200" cy="609600"/>
            <a:chOff x="480" y="2640"/>
            <a:chExt cx="1728" cy="384"/>
          </a:xfrm>
        </p:grpSpPr>
        <p:sp>
          <p:nvSpPr>
            <p:cNvPr id="18460" name="Line 12"/>
            <p:cNvSpPr>
              <a:spLocks noChangeShapeType="1"/>
            </p:cNvSpPr>
            <p:nvPr/>
          </p:nvSpPr>
          <p:spPr bwMode="auto">
            <a:xfrm>
              <a:off x="1296" y="2784"/>
              <a:ext cx="76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3"/>
            <p:cNvSpPr>
              <a:spLocks noChangeShapeType="1"/>
            </p:cNvSpPr>
            <p:nvPr/>
          </p:nvSpPr>
          <p:spPr bwMode="auto">
            <a:xfrm>
              <a:off x="1296" y="2832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Text Box 14"/>
            <p:cNvSpPr txBox="1">
              <a:spLocks noChangeArrowheads="1"/>
            </p:cNvSpPr>
            <p:nvPr/>
          </p:nvSpPr>
          <p:spPr bwMode="auto">
            <a:xfrm>
              <a:off x="480" y="2640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Trabeculae carneae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810000" y="838200"/>
            <a:ext cx="5029200" cy="2546350"/>
            <a:chOff x="2400" y="528"/>
            <a:chExt cx="3168" cy="1604"/>
          </a:xfrm>
        </p:grpSpPr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 flipH="1">
              <a:off x="2400" y="672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Text Box 21"/>
            <p:cNvSpPr txBox="1">
              <a:spLocks noChangeArrowheads="1"/>
            </p:cNvSpPr>
            <p:nvPr/>
          </p:nvSpPr>
          <p:spPr bwMode="auto">
            <a:xfrm>
              <a:off x="3504" y="528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5050"/>
                  </a:solidFill>
                </a:rPr>
                <a:t>Aorta</a:t>
              </a:r>
            </a:p>
          </p:txBody>
        </p:sp>
        <p:sp>
          <p:nvSpPr>
            <p:cNvPr id="18458" name="Line 22"/>
            <p:cNvSpPr>
              <a:spLocks noChangeShapeType="1"/>
            </p:cNvSpPr>
            <p:nvPr/>
          </p:nvSpPr>
          <p:spPr bwMode="auto">
            <a:xfrm flipH="1" flipV="1">
              <a:off x="2880" y="1920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Text Box 23"/>
            <p:cNvSpPr txBox="1">
              <a:spLocks noChangeArrowheads="1"/>
            </p:cNvSpPr>
            <p:nvPr/>
          </p:nvSpPr>
          <p:spPr bwMode="auto">
            <a:xfrm>
              <a:off x="3984" y="1920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Aortic semilunar valve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752600" y="152400"/>
            <a:ext cx="5562600" cy="746125"/>
            <a:chOff x="1104" y="96"/>
            <a:chExt cx="3504" cy="470"/>
          </a:xfrm>
        </p:grpSpPr>
        <p:sp>
          <p:nvSpPr>
            <p:cNvPr id="18443" name="Line 29"/>
            <p:cNvSpPr>
              <a:spLocks noChangeShapeType="1"/>
            </p:cNvSpPr>
            <p:nvPr/>
          </p:nvSpPr>
          <p:spPr bwMode="auto">
            <a:xfrm>
              <a:off x="2016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30"/>
            <p:cNvSpPr>
              <a:spLocks noChangeShapeType="1"/>
            </p:cNvSpPr>
            <p:nvPr/>
          </p:nvSpPr>
          <p:spPr bwMode="auto">
            <a:xfrm>
              <a:off x="2688" y="2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31"/>
            <p:cNvSpPr>
              <a:spLocks noChangeShapeType="1"/>
            </p:cNvSpPr>
            <p:nvPr/>
          </p:nvSpPr>
          <p:spPr bwMode="auto">
            <a:xfrm flipH="1">
              <a:off x="3024" y="43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Text Box 32"/>
            <p:cNvSpPr txBox="1">
              <a:spLocks noChangeArrowheads="1"/>
            </p:cNvSpPr>
            <p:nvPr/>
          </p:nvSpPr>
          <p:spPr bwMode="auto">
            <a:xfrm>
              <a:off x="1104" y="240"/>
              <a:ext cx="11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5050"/>
                  </a:solidFill>
                </a:rPr>
                <a:t>Brachiocephalic trunk</a:t>
              </a:r>
            </a:p>
          </p:txBody>
        </p:sp>
        <p:sp>
          <p:nvSpPr>
            <p:cNvPr id="18447" name="Text Box 33"/>
            <p:cNvSpPr txBox="1">
              <a:spLocks noChangeArrowheads="1"/>
            </p:cNvSpPr>
            <p:nvPr/>
          </p:nvSpPr>
          <p:spPr bwMode="auto">
            <a:xfrm>
              <a:off x="2064" y="96"/>
              <a:ext cx="18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5050"/>
                  </a:solidFill>
                </a:rPr>
                <a:t>Lt. common </a:t>
              </a:r>
              <a:r>
                <a:rPr lang="en-US" sz="1400" b="1" dirty="0" smtClean="0">
                  <a:solidFill>
                    <a:srgbClr val="FF5050"/>
                  </a:solidFill>
                </a:rPr>
                <a:t>carotid artery </a:t>
              </a:r>
              <a:r>
                <a:rPr lang="en-US" sz="1400" b="1" dirty="0" err="1">
                  <a:solidFill>
                    <a:srgbClr val="FF5050"/>
                  </a:solidFill>
                </a:rPr>
                <a:t>artery</a:t>
              </a:r>
              <a:endParaRPr lang="en-US" sz="1400" b="1" dirty="0">
                <a:solidFill>
                  <a:srgbClr val="FF5050"/>
                </a:solidFill>
              </a:endParaRPr>
            </a:p>
          </p:txBody>
        </p:sp>
        <p:sp>
          <p:nvSpPr>
            <p:cNvPr id="18448" name="Text Box 34"/>
            <p:cNvSpPr txBox="1">
              <a:spLocks noChangeArrowheads="1"/>
            </p:cNvSpPr>
            <p:nvPr/>
          </p:nvSpPr>
          <p:spPr bwMode="auto">
            <a:xfrm>
              <a:off x="3216" y="288"/>
              <a:ext cx="1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5050"/>
                  </a:solidFill>
                </a:rPr>
                <a:t>Lt. subclavian artery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447800" y="1066800"/>
            <a:ext cx="2819400" cy="685800"/>
            <a:chOff x="912" y="672"/>
            <a:chExt cx="1776" cy="432"/>
          </a:xfrm>
        </p:grpSpPr>
        <p:sp>
          <p:nvSpPr>
            <p:cNvPr id="18441" name="Line 37"/>
            <p:cNvSpPr>
              <a:spLocks noChangeShapeType="1"/>
            </p:cNvSpPr>
            <p:nvPr/>
          </p:nvSpPr>
          <p:spPr bwMode="auto">
            <a:xfrm>
              <a:off x="1488" y="864"/>
              <a:ext cx="120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38"/>
            <p:cNvSpPr txBox="1">
              <a:spLocks noChangeArrowheads="1"/>
            </p:cNvSpPr>
            <p:nvPr/>
          </p:nvSpPr>
          <p:spPr bwMode="auto">
            <a:xfrm>
              <a:off x="912" y="67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Ligamentum arteriosum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" y="1143000"/>
            <a:ext cx="7620000" cy="1828800"/>
            <a:chOff x="457200" y="1143000"/>
            <a:chExt cx="7620000" cy="1828800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57200" y="1143000"/>
              <a:ext cx="7620000" cy="1828800"/>
              <a:chOff x="288" y="720"/>
              <a:chExt cx="4800" cy="1152"/>
            </a:xfrm>
          </p:grpSpPr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288" y="1104"/>
                <a:ext cx="2496" cy="768"/>
                <a:chOff x="288" y="1104"/>
                <a:chExt cx="2496" cy="768"/>
              </a:xfrm>
            </p:grpSpPr>
            <p:sp>
              <p:nvSpPr>
                <p:cNvPr id="18452" name="Line 16"/>
                <p:cNvSpPr>
                  <a:spLocks noChangeShapeType="1"/>
                </p:cNvSpPr>
                <p:nvPr/>
              </p:nvSpPr>
              <p:spPr bwMode="auto">
                <a:xfrm>
                  <a:off x="1584" y="1584"/>
                  <a:ext cx="110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" y="1392"/>
                  <a:ext cx="148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/>
                    <a:t>Pulmonary semilunar valve</a:t>
                  </a:r>
                </a:p>
              </p:txBody>
            </p:sp>
            <p:sp>
              <p:nvSpPr>
                <p:cNvPr id="18454" name="Line 18"/>
                <p:cNvSpPr>
                  <a:spLocks noChangeShapeType="1"/>
                </p:cNvSpPr>
                <p:nvPr/>
              </p:nvSpPr>
              <p:spPr bwMode="auto">
                <a:xfrm>
                  <a:off x="1344" y="1248"/>
                  <a:ext cx="14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6" y="1104"/>
                  <a:ext cx="12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3E60EE"/>
                      </a:solidFill>
                    </a:rPr>
                    <a:t>Pulmonary trunk</a:t>
                  </a:r>
                </a:p>
              </p:txBody>
            </p:sp>
          </p:grpSp>
          <p:sp>
            <p:nvSpPr>
              <p:cNvPr id="18450" name="Line 26"/>
              <p:cNvSpPr>
                <a:spLocks noChangeShapeType="1"/>
              </p:cNvSpPr>
              <p:nvPr/>
            </p:nvSpPr>
            <p:spPr bwMode="auto">
              <a:xfrm flipH="1">
                <a:off x="3264" y="864"/>
                <a:ext cx="6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Text Box 27"/>
              <p:cNvSpPr txBox="1">
                <a:spLocks noChangeArrowheads="1"/>
              </p:cNvSpPr>
              <p:nvPr/>
            </p:nvSpPr>
            <p:spPr bwMode="auto">
              <a:xfrm>
                <a:off x="3840" y="720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3E60EE"/>
                    </a:solidFill>
                  </a:rPr>
                  <a:t>Pulmonary </a:t>
                </a:r>
                <a:r>
                  <a:rPr lang="en-US" sz="1600" dirty="0" smtClean="0">
                    <a:solidFill>
                      <a:srgbClr val="3E60EE"/>
                    </a:solidFill>
                  </a:rPr>
                  <a:t>arteries</a:t>
                </a:r>
                <a:endParaRPr lang="en-US" sz="1600" dirty="0">
                  <a:solidFill>
                    <a:srgbClr val="3E60EE"/>
                  </a:solidFill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2895600" y="1371600"/>
              <a:ext cx="32766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12_05SectionalAnatHeart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456613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576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 Anatomy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Coronary Circulation</a:t>
            </a:r>
          </a:p>
        </p:txBody>
      </p:sp>
      <p:pic>
        <p:nvPicPr>
          <p:cNvPr id="20483" name="Picture 5" descr="12_07-CoronaryCirculatn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3775"/>
            <a:ext cx="78486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4191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075DC"/>
              </a:buClr>
              <a:buFont typeface="Wingdings" pitchFamily="2" charset="2"/>
              <a:buChar char="§"/>
            </a:pPr>
            <a:r>
              <a:rPr lang="en-US" dirty="0"/>
              <a:t> Myocardium receives oxygenated blood from the left &amp; right </a:t>
            </a:r>
            <a:r>
              <a:rPr lang="en-US" dirty="0">
                <a:solidFill>
                  <a:srgbClr val="FF0000"/>
                </a:solidFill>
              </a:rPr>
              <a:t>Coronary arteries</a:t>
            </a:r>
            <a:r>
              <a:rPr lang="en-US" dirty="0"/>
              <a:t> – branches off the ascending aorta</a:t>
            </a:r>
          </a:p>
          <a:p>
            <a:pPr>
              <a:buClr>
                <a:srgbClr val="5075DC"/>
              </a:buClr>
              <a:buFont typeface="Wingdings" pitchFamily="2" charset="2"/>
              <a:buChar char="§"/>
            </a:pPr>
            <a:r>
              <a:rPr lang="en-US" dirty="0"/>
              <a:t> Deoxygenated blood is drained through </a:t>
            </a:r>
            <a:r>
              <a:rPr lang="en-US" dirty="0">
                <a:solidFill>
                  <a:srgbClr val="5075DC"/>
                </a:solidFill>
              </a:rPr>
              <a:t>Cardiac veins</a:t>
            </a:r>
            <a:r>
              <a:rPr lang="en-US" dirty="0"/>
              <a:t>, which all eventually merge into the </a:t>
            </a:r>
            <a:r>
              <a:rPr lang="en-US" dirty="0">
                <a:solidFill>
                  <a:srgbClr val="5075DC"/>
                </a:solidFill>
              </a:rPr>
              <a:t>coronary sinus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04800" y="6096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Fig. 12.7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8229600" cy="4324350"/>
          </a:xfrm>
        </p:spPr>
        <p:txBody>
          <a:bodyPr/>
          <a:lstStyle/>
          <a:p>
            <a:pPr eaLnBrk="1" hangingPunct="1"/>
            <a:r>
              <a:rPr lang="en-US" dirty="0" smtClean="0"/>
              <a:t>The Cardiovascular system is comprised of the heart, blood vessels, &amp; blood</a:t>
            </a:r>
          </a:p>
          <a:p>
            <a:pPr eaLnBrk="1" hangingPunct="1"/>
            <a:r>
              <a:rPr lang="en-US" dirty="0" smtClean="0"/>
              <a:t>The heart acts as a “pump”, creating pressure which causes blood to move through the blood vessels of the body, allowing O</a:t>
            </a:r>
            <a:r>
              <a:rPr lang="en-US" sz="2400" dirty="0" smtClean="0"/>
              <a:t>2</a:t>
            </a:r>
            <a:r>
              <a:rPr lang="en-US" dirty="0" smtClean="0"/>
              <a:t> &amp; nutrients to be distributed to, &amp; wastes removed from, body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Heart Anatomy Overview</a:t>
            </a:r>
          </a:p>
        </p:txBody>
      </p:sp>
      <p:sp>
        <p:nvSpPr>
          <p:cNvPr id="7171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219200" y="25146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Play Heart Anatomy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Anatomical Features of the Heart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59436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The heart lies within the mediastinum of the thoracic cavity</a:t>
            </a:r>
          </a:p>
          <a:p>
            <a:pPr eaLnBrk="1" hangingPunct="1"/>
            <a:r>
              <a:rPr lang="en-US" sz="2800" dirty="0" smtClean="0"/>
              <a:t>Hollow muscular organ with four internal chambers</a:t>
            </a:r>
          </a:p>
          <a:p>
            <a:pPr lvl="1" eaLnBrk="1" hangingPunct="1"/>
            <a:r>
              <a:rPr lang="en-US" dirty="0" smtClean="0"/>
              <a:t>(2) atria (lt. atrium &amp; rt. atrium)-  receive blood from veins</a:t>
            </a:r>
          </a:p>
          <a:p>
            <a:pPr lvl="1" eaLnBrk="1" hangingPunct="1"/>
            <a:r>
              <a:rPr lang="en-US" dirty="0" smtClean="0"/>
              <a:t>(2) ventricles (lt. ventricle &amp; rt. ventricle)- pump blood into arteries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410200"/>
            <a:ext cx="88392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 Superior aspect of heart is the “base”, where the blood vessels attach; Inferior is the “apex”, which rests on the relaxed diaphragm </a:t>
            </a:r>
          </a:p>
        </p:txBody>
      </p:sp>
      <p:pic>
        <p:nvPicPr>
          <p:cNvPr id="8197" name="Picture 8" descr="12_02aLocHeartThoracicC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3733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3962400" cy="762000"/>
          </a:xfrm>
        </p:spPr>
        <p:txBody>
          <a:bodyPr/>
          <a:lstStyle/>
          <a:p>
            <a:pPr eaLnBrk="1" hangingPunct="1"/>
            <a:r>
              <a:rPr lang="en-US" smtClean="0"/>
              <a:t>Pericardium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The heart lies enclosed within pericardial membranes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5075DC"/>
                </a:solidFill>
              </a:rPr>
              <a:t>Fibrous pericardium</a:t>
            </a:r>
            <a:r>
              <a:rPr lang="en-US" sz="2400" dirty="0" smtClean="0"/>
              <a:t> (pericardial sac) – outer layer of dense CT that protects &amp; anchors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5075DC"/>
                </a:solidFill>
              </a:rPr>
              <a:t>Serous pericardium</a:t>
            </a:r>
            <a:r>
              <a:rPr lang="en-US" sz="2400" dirty="0" smtClean="0"/>
              <a:t> – double layered membrane with “pericardial fluid” between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5075DC"/>
                </a:solidFill>
              </a:rPr>
              <a:t>Parietal pericardium</a:t>
            </a:r>
            <a:r>
              <a:rPr lang="en-US" sz="2000" dirty="0" smtClean="0"/>
              <a:t> – lines the pericardial sac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5075DC"/>
                </a:solidFill>
              </a:rPr>
              <a:t>Visceral pericardium</a:t>
            </a:r>
            <a:r>
              <a:rPr lang="en-US" sz="2000" dirty="0" smtClean="0"/>
              <a:t> – covers the heart; also known as the “epicardium”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22675"/>
            <a:ext cx="51054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848600" y="5257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Arial" pitchFamily="34" charset="0"/>
                <a:cs typeface="Arial" pitchFamily="34" charset="0"/>
              </a:rPr>
              <a:t>etal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7848600" y="54864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Arial" pitchFamily="34" charset="0"/>
                <a:cs typeface="Arial" pitchFamily="34" charset="0"/>
              </a:rPr>
              <a:t>cardium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Layers of Heart Wall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769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/>
              <a:t> Epicardium (a.k.a. visceral pericardium)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/>
              <a:t> Myocardium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/>
              <a:t> Endocardium</a:t>
            </a:r>
          </a:p>
        </p:txBody>
      </p:sp>
      <p:pic>
        <p:nvPicPr>
          <p:cNvPr id="11268" name="Picture 6" descr="12_04aHeartWallCrdMTss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44800"/>
            <a:ext cx="6934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_03-SurfaceAnatmyHeart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63531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267200" y="3276600"/>
            <a:ext cx="487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External Features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 Auricles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 Coronary </a:t>
            </a:r>
            <a:r>
              <a:rPr lang="en-US" sz="2000" dirty="0" err="1"/>
              <a:t>sulcus</a:t>
            </a:r>
            <a:r>
              <a:rPr lang="en-US" sz="2000" dirty="0"/>
              <a:t> – contains the coronary </a:t>
            </a:r>
            <a:r>
              <a:rPr lang="en-US" sz="2000" dirty="0" smtClean="0"/>
              <a:t>sinus (vein)</a:t>
            </a:r>
            <a:endParaRPr lang="en-US" sz="2000" dirty="0"/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 Anterior interventricular </a:t>
            </a:r>
            <a:r>
              <a:rPr lang="en-US" sz="2000" dirty="0" err="1"/>
              <a:t>sulcus</a:t>
            </a:r>
            <a:r>
              <a:rPr lang="en-US" sz="2000" dirty="0"/>
              <a:t> – contains coronary </a:t>
            </a:r>
            <a:r>
              <a:rPr lang="en-US" sz="2000" dirty="0" smtClean="0"/>
              <a:t>vessels (artery &amp; vein)</a:t>
            </a:r>
            <a:endParaRPr lang="en-US" sz="2000" dirty="0"/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 Posterior interventricular </a:t>
            </a:r>
            <a:r>
              <a:rPr lang="en-US" sz="2000" dirty="0" err="1"/>
              <a:t>sulcus</a:t>
            </a:r>
            <a:r>
              <a:rPr lang="en-US" sz="2000" dirty="0"/>
              <a:t> – contains coronary </a:t>
            </a:r>
            <a:r>
              <a:rPr lang="en-US" sz="2000" dirty="0" smtClean="0"/>
              <a:t>vessels</a:t>
            </a:r>
            <a:r>
              <a:rPr lang="en-US" sz="2000" dirty="0" smtClean="0"/>
              <a:t> (artery &amp; vein)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2_05SectionalAnatHeart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6575"/>
            <a:ext cx="838200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05000" y="2819400"/>
            <a:ext cx="4648200" cy="519113"/>
            <a:chOff x="1200" y="1776"/>
            <a:chExt cx="2928" cy="327"/>
          </a:xfrm>
        </p:grpSpPr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1200" y="18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Rt Atrium</a:t>
              </a:r>
            </a:p>
          </p:txBody>
        </p:sp>
        <p:sp>
          <p:nvSpPr>
            <p:cNvPr id="16421" name="Text Box 7"/>
            <p:cNvSpPr txBox="1">
              <a:spLocks noChangeArrowheads="1"/>
            </p:cNvSpPr>
            <p:nvPr/>
          </p:nvSpPr>
          <p:spPr bwMode="auto">
            <a:xfrm>
              <a:off x="3312" y="17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Lt Atrium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5400" y="3352800"/>
            <a:ext cx="1752600" cy="581025"/>
            <a:chOff x="816" y="2112"/>
            <a:chExt cx="1104" cy="366"/>
          </a:xfrm>
        </p:grpSpPr>
        <p:sp>
          <p:nvSpPr>
            <p:cNvPr id="16417" name="Line 9"/>
            <p:cNvSpPr>
              <a:spLocks noChangeShapeType="1"/>
            </p:cNvSpPr>
            <p:nvPr/>
          </p:nvSpPr>
          <p:spPr bwMode="auto">
            <a:xfrm flipV="1">
              <a:off x="1440" y="2208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0"/>
            <p:cNvSpPr>
              <a:spLocks noChangeShapeType="1"/>
            </p:cNvSpPr>
            <p:nvPr/>
          </p:nvSpPr>
          <p:spPr bwMode="auto">
            <a:xfrm>
              <a:off x="1440" y="2256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Text Box 11"/>
            <p:cNvSpPr txBox="1">
              <a:spLocks noChangeArrowheads="1"/>
            </p:cNvSpPr>
            <p:nvPr/>
          </p:nvSpPr>
          <p:spPr bwMode="auto">
            <a:xfrm>
              <a:off x="816" y="2112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Pectinate muscles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14400" y="2362200"/>
            <a:ext cx="2971800" cy="685800"/>
            <a:chOff x="576" y="1488"/>
            <a:chExt cx="1872" cy="432"/>
          </a:xfrm>
        </p:grpSpPr>
        <p:sp>
          <p:nvSpPr>
            <p:cNvPr id="16415" name="Line 16"/>
            <p:cNvSpPr>
              <a:spLocks noChangeShapeType="1"/>
            </p:cNvSpPr>
            <p:nvPr/>
          </p:nvSpPr>
          <p:spPr bwMode="auto">
            <a:xfrm>
              <a:off x="1632" y="1632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Text Box 17"/>
            <p:cNvSpPr txBox="1">
              <a:spLocks noChangeArrowheads="1"/>
            </p:cNvSpPr>
            <p:nvPr/>
          </p:nvSpPr>
          <p:spPr bwMode="auto">
            <a:xfrm>
              <a:off x="576" y="1488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Interatrial septum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9200" y="2057400"/>
            <a:ext cx="2819400" cy="4224754"/>
            <a:chOff x="1219200" y="2057400"/>
            <a:chExt cx="2819400" cy="4224754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219200" y="2057400"/>
              <a:ext cx="2819400" cy="3614738"/>
              <a:chOff x="768" y="1296"/>
              <a:chExt cx="1776" cy="2277"/>
            </a:xfrm>
          </p:grpSpPr>
          <p:sp>
            <p:nvSpPr>
              <p:cNvPr id="16410" name="Line 21"/>
              <p:cNvSpPr>
                <a:spLocks noChangeShapeType="1"/>
              </p:cNvSpPr>
              <p:nvPr/>
            </p:nvSpPr>
            <p:spPr bwMode="auto">
              <a:xfrm flipV="1">
                <a:off x="1632" y="2112"/>
                <a:ext cx="57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768" y="1296"/>
                <a:ext cx="1776" cy="2277"/>
                <a:chOff x="768" y="1296"/>
                <a:chExt cx="1776" cy="2277"/>
              </a:xfrm>
            </p:grpSpPr>
            <p:sp>
              <p:nvSpPr>
                <p:cNvPr id="1641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296"/>
                  <a:ext cx="57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SVC</a:t>
                  </a:r>
                </a:p>
              </p:txBody>
            </p:sp>
            <p:sp>
              <p:nvSpPr>
                <p:cNvPr id="164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0" y="3360"/>
                  <a:ext cx="4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IVC</a:t>
                  </a:r>
                </a:p>
              </p:txBody>
            </p:sp>
            <p:sp>
              <p:nvSpPr>
                <p:cNvPr id="164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68" y="2448"/>
                  <a:ext cx="1008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Coronary sinus </a:t>
                  </a:r>
                  <a:r>
                    <a:rPr lang="en-US" sz="1200" b="1" dirty="0"/>
                    <a:t>(opening)</a:t>
                  </a:r>
                </a:p>
              </p:txBody>
            </p:sp>
          </p:grpSp>
        </p:grpSp>
        <p:sp>
          <p:nvSpPr>
            <p:cNvPr id="16409" name="Text Box 26"/>
            <p:cNvSpPr txBox="1">
              <a:spLocks noChangeArrowheads="1"/>
            </p:cNvSpPr>
            <p:nvPr/>
          </p:nvSpPr>
          <p:spPr bwMode="auto">
            <a:xfrm>
              <a:off x="1219200" y="5943600"/>
              <a:ext cx="1676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406" name="Text Box 25"/>
          <p:cNvSpPr txBox="1">
            <a:spLocks noChangeArrowheads="1"/>
          </p:cNvSpPr>
          <p:nvPr/>
        </p:nvSpPr>
        <p:spPr bwMode="auto">
          <a:xfrm>
            <a:off x="6400800" y="23622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5050"/>
                </a:solidFill>
              </a:rPr>
              <a:t>Pulmonary veins</a:t>
            </a:r>
          </a:p>
        </p:txBody>
      </p:sp>
      <p:sp>
        <p:nvSpPr>
          <p:cNvPr id="16407" name="Text Box 28"/>
          <p:cNvSpPr txBox="1">
            <a:spLocks noChangeArrowheads="1"/>
          </p:cNvSpPr>
          <p:nvPr/>
        </p:nvSpPr>
        <p:spPr bwMode="auto">
          <a:xfrm>
            <a:off x="6477000" y="5326063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FF5050"/>
              </a:solidFill>
            </a:endParaRP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685800" y="3429000"/>
            <a:ext cx="8458200" cy="2012950"/>
            <a:chOff x="432" y="2160"/>
            <a:chExt cx="5328" cy="1268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32" y="2160"/>
              <a:ext cx="5184" cy="884"/>
              <a:chOff x="432" y="2160"/>
              <a:chExt cx="5184" cy="884"/>
            </a:xfrm>
          </p:grpSpPr>
          <p:sp>
            <p:nvSpPr>
              <p:cNvPr id="16402" name="Text Box 30"/>
              <p:cNvSpPr txBox="1">
                <a:spLocks noChangeArrowheads="1"/>
              </p:cNvSpPr>
              <p:nvPr/>
            </p:nvSpPr>
            <p:spPr bwMode="auto">
              <a:xfrm>
                <a:off x="432" y="2832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Tricuspid valve </a:t>
                </a:r>
              </a:p>
            </p:txBody>
          </p:sp>
          <p:sp>
            <p:nvSpPr>
              <p:cNvPr id="16403" name="Line 31"/>
              <p:cNvSpPr>
                <a:spLocks noChangeShapeType="1"/>
              </p:cNvSpPr>
              <p:nvPr/>
            </p:nvSpPr>
            <p:spPr bwMode="auto">
              <a:xfrm flipV="1">
                <a:off x="1440" y="2640"/>
                <a:ext cx="86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32"/>
              <p:cNvSpPr>
                <a:spLocks noChangeShapeType="1"/>
              </p:cNvSpPr>
              <p:nvPr/>
            </p:nvSpPr>
            <p:spPr bwMode="auto">
              <a:xfrm flipH="1">
                <a:off x="3216" y="225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Text Box 33"/>
              <p:cNvSpPr txBox="1">
                <a:spLocks noChangeArrowheads="1"/>
              </p:cNvSpPr>
              <p:nvPr/>
            </p:nvSpPr>
            <p:spPr bwMode="auto">
              <a:xfrm>
                <a:off x="4320" y="2160"/>
                <a:ext cx="129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Bicuspid (mitral) valve</a:t>
                </a:r>
              </a:p>
            </p:txBody>
          </p:sp>
        </p:grpSp>
        <p:sp>
          <p:nvSpPr>
            <p:cNvPr id="16394" name="Line 35"/>
            <p:cNvSpPr>
              <a:spLocks noChangeShapeType="1"/>
            </p:cNvSpPr>
            <p:nvPr/>
          </p:nvSpPr>
          <p:spPr bwMode="auto">
            <a:xfrm flipV="1">
              <a:off x="1536" y="3216"/>
              <a:ext cx="105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36"/>
            <p:cNvSpPr>
              <a:spLocks noChangeShapeType="1"/>
            </p:cNvSpPr>
            <p:nvPr/>
          </p:nvSpPr>
          <p:spPr bwMode="auto">
            <a:xfrm flipV="1">
              <a:off x="1632" y="2880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Text Box 37"/>
            <p:cNvSpPr txBox="1">
              <a:spLocks noChangeArrowheads="1"/>
            </p:cNvSpPr>
            <p:nvPr/>
          </p:nvSpPr>
          <p:spPr bwMode="auto">
            <a:xfrm>
              <a:off x="432" y="302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Chordae tendineae</a:t>
              </a:r>
            </a:p>
          </p:txBody>
        </p:sp>
        <p:sp>
          <p:nvSpPr>
            <p:cNvPr id="16397" name="Text Box 38"/>
            <p:cNvSpPr txBox="1">
              <a:spLocks noChangeArrowheads="1"/>
            </p:cNvSpPr>
            <p:nvPr/>
          </p:nvSpPr>
          <p:spPr bwMode="auto">
            <a:xfrm>
              <a:off x="528" y="3216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Papillary muscle</a:t>
              </a:r>
            </a:p>
          </p:txBody>
        </p:sp>
        <p:sp>
          <p:nvSpPr>
            <p:cNvPr id="16398" name="Line 39"/>
            <p:cNvSpPr>
              <a:spLocks noChangeShapeType="1"/>
            </p:cNvSpPr>
            <p:nvPr/>
          </p:nvSpPr>
          <p:spPr bwMode="auto">
            <a:xfrm flipH="1" flipV="1">
              <a:off x="3312" y="2592"/>
              <a:ext cx="115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41"/>
            <p:cNvSpPr txBox="1">
              <a:spLocks noChangeArrowheads="1"/>
            </p:cNvSpPr>
            <p:nvPr/>
          </p:nvSpPr>
          <p:spPr bwMode="auto">
            <a:xfrm>
              <a:off x="4512" y="259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Chordae tendineae</a:t>
              </a:r>
            </a:p>
          </p:txBody>
        </p:sp>
        <p:sp>
          <p:nvSpPr>
            <p:cNvPr id="16400" name="Line 43"/>
            <p:cNvSpPr>
              <a:spLocks noChangeShapeType="1"/>
            </p:cNvSpPr>
            <p:nvPr/>
          </p:nvSpPr>
          <p:spPr bwMode="auto">
            <a:xfrm flipH="1" flipV="1">
              <a:off x="3456" y="2880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44"/>
            <p:cNvSpPr txBox="1">
              <a:spLocks noChangeArrowheads="1"/>
            </p:cNvSpPr>
            <p:nvPr/>
          </p:nvSpPr>
          <p:spPr bwMode="auto">
            <a:xfrm>
              <a:off x="4464" y="2976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Papillary muscle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19200" y="5715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Deoxygenated </a:t>
            </a:r>
            <a:r>
              <a:rPr lang="en-US" sz="1600" dirty="0" smtClean="0">
                <a:solidFill>
                  <a:srgbClr val="0070C0"/>
                </a:solidFill>
              </a:rPr>
              <a:t>blood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00" y="5715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5050"/>
                </a:solidFill>
              </a:rPr>
              <a:t>Oxygenated </a:t>
            </a:r>
            <a:r>
              <a:rPr lang="en-US" sz="1600" dirty="0" smtClean="0">
                <a:solidFill>
                  <a:srgbClr val="FF5050"/>
                </a:solidFill>
              </a:rPr>
              <a:t>blood</a:t>
            </a:r>
            <a:endParaRPr lang="en-US" sz="1600" dirty="0" smtClean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_06-ValvesOfHeart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13" y="215900"/>
            <a:ext cx="5564187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1676400"/>
            <a:ext cx="3429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Atrioventricular</a:t>
            </a:r>
            <a:r>
              <a:rPr lang="en-US" sz="3200" dirty="0"/>
              <a:t>  (AV) valves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3200" dirty="0"/>
              <a:t> Tricuspid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3200" dirty="0"/>
              <a:t> Bicuspid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395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Cardiovascular System Anatomy of the Heart</vt:lpstr>
      <vt:lpstr>Slide 2</vt:lpstr>
      <vt:lpstr>Heart Anatomy Overview</vt:lpstr>
      <vt:lpstr>Anatomical Features of the Heart</vt:lpstr>
      <vt:lpstr>Pericardium</vt:lpstr>
      <vt:lpstr>Layers of Heart Wall</vt:lpstr>
      <vt:lpstr>Slide 7</vt:lpstr>
      <vt:lpstr>Slide 8</vt:lpstr>
      <vt:lpstr>Slide 9</vt:lpstr>
      <vt:lpstr>Slide 10</vt:lpstr>
      <vt:lpstr> Anatomy </vt:lpstr>
      <vt:lpstr>Coronary Circulation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Anatomy of the Heart </dc:title>
  <dc:creator/>
  <cp:lastModifiedBy>ageller</cp:lastModifiedBy>
  <cp:revision>4</cp:revision>
  <dcterms:created xsi:type="dcterms:W3CDTF">2006-08-16T00:00:00Z</dcterms:created>
  <dcterms:modified xsi:type="dcterms:W3CDTF">2012-10-30T18:47:58Z</dcterms:modified>
</cp:coreProperties>
</file>