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68" r:id="rId2"/>
  </p:sldMasterIdLst>
  <p:notesMasterIdLst>
    <p:notesMasterId r:id="rId43"/>
  </p:notesMasterIdLst>
  <p:handoutMasterIdLst>
    <p:handoutMasterId r:id="rId44"/>
  </p:handoutMasterIdLst>
  <p:sldIdLst>
    <p:sldId id="341" r:id="rId3"/>
    <p:sldId id="262" r:id="rId4"/>
    <p:sldId id="263" r:id="rId5"/>
    <p:sldId id="284" r:id="rId6"/>
    <p:sldId id="372" r:id="rId7"/>
    <p:sldId id="287" r:id="rId8"/>
    <p:sldId id="336" r:id="rId9"/>
    <p:sldId id="286" r:id="rId10"/>
    <p:sldId id="339" r:id="rId11"/>
    <p:sldId id="264" r:id="rId12"/>
    <p:sldId id="316" r:id="rId13"/>
    <p:sldId id="317" r:id="rId14"/>
    <p:sldId id="318" r:id="rId15"/>
    <p:sldId id="319" r:id="rId16"/>
    <p:sldId id="320" r:id="rId17"/>
    <p:sldId id="321" r:id="rId18"/>
    <p:sldId id="368" r:id="rId19"/>
    <p:sldId id="360" r:id="rId20"/>
    <p:sldId id="361" r:id="rId21"/>
    <p:sldId id="362" r:id="rId22"/>
    <p:sldId id="291" r:id="rId23"/>
    <p:sldId id="290" r:id="rId24"/>
    <p:sldId id="342" r:id="rId25"/>
    <p:sldId id="363" r:id="rId26"/>
    <p:sldId id="348" r:id="rId27"/>
    <p:sldId id="349" r:id="rId28"/>
    <p:sldId id="297" r:id="rId29"/>
    <p:sldId id="299" r:id="rId30"/>
    <p:sldId id="352" r:id="rId31"/>
    <p:sldId id="300" r:id="rId32"/>
    <p:sldId id="350" r:id="rId33"/>
    <p:sldId id="364" r:id="rId34"/>
    <p:sldId id="354" r:id="rId35"/>
    <p:sldId id="355" r:id="rId36"/>
    <p:sldId id="357" r:id="rId37"/>
    <p:sldId id="358" r:id="rId38"/>
    <p:sldId id="356" r:id="rId39"/>
    <p:sldId id="369" r:id="rId40"/>
    <p:sldId id="370" r:id="rId41"/>
    <p:sldId id="371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0E91"/>
    <a:srgbClr val="07256B"/>
    <a:srgbClr val="FFD92A"/>
    <a:srgbClr val="7D5A00"/>
    <a:srgbClr val="73738C"/>
    <a:srgbClr val="0000FF"/>
    <a:srgbClr val="FF3300"/>
    <a:srgbClr val="143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7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orient="horz" pos="384"/>
        <p:guide orient="horz" pos="1200"/>
        <p:guide orient="horz" pos="4032"/>
        <p:guide pos="2880"/>
        <p:guide pos="288"/>
        <p:guide pos="816"/>
        <p:guide pos="47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4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4A14B65-1ED9-4DDA-BF42-0052E3EDC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4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B4E77C2-9394-4386-9B2E-A8797FA6E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980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16F43EA-8B4E-4874-9DE7-8E5947104F7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975FD26-1FB8-4E4F-942A-8E157AD30E9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A553691-E8C8-43D6-9106-C6FE2875CC2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F80EF3F-DF26-450A-A963-CDF27791620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F487056-74AC-4D19-B3CE-CB8253FF285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9CBFA1C-DE9E-474B-AAB3-9E419E6243A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72A33FC-46AC-4333-9ED2-42B6809C503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BC44432-BFFA-42BC-BA6A-D64ADC06B5A1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76B0969-BED5-4229-A58F-E8A09412DEC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BE6FF7E-6135-4D14-A5BD-13D1E183401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1B468DE-A570-4557-BB6F-31155EF03DB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7CEEE9B-5F49-4175-936B-4F05A57D2FE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C4ECE9D-1B70-4219-AAA9-0D5C7E93BD6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A12EA06-1FB5-4D24-85CA-050AA852EA1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844C3E0-E51D-4A7D-A0A4-6D0142F3543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DC8960E-0270-4C2A-A3F7-395C5FD2781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6A79060-A250-4BEF-8335-61C9B810709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143C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762000" y="685800"/>
            <a:ext cx="741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1" i="1">
                <a:solidFill>
                  <a:srgbClr val="0000FF"/>
                </a:solidFill>
              </a:rPr>
              <a:t>Essentials of Anatomy &amp; Physiology,</a:t>
            </a:r>
            <a:r>
              <a:rPr lang="en-US" b="1"/>
              <a:t> 4th Edition</a:t>
            </a:r>
          </a:p>
          <a:p>
            <a:r>
              <a:rPr lang="en-US" b="1"/>
              <a:t>Martini</a:t>
            </a:r>
            <a:r>
              <a:rPr lang="en-US" sz="1200" b="1"/>
              <a:t> </a:t>
            </a:r>
            <a:r>
              <a:rPr lang="en-US" b="1"/>
              <a:t>/</a:t>
            </a:r>
            <a:r>
              <a:rPr lang="en-US" sz="1200" b="1"/>
              <a:t> </a:t>
            </a:r>
            <a:r>
              <a:rPr lang="en-US" b="1"/>
              <a:t>Bartholomew</a:t>
            </a:r>
            <a:endParaRPr lang="en-US" sz="2200" b="1">
              <a:latin typeface="Palatino" pitchFamily="1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00100" y="4540250"/>
            <a:ext cx="7331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973A2B"/>
                </a:solidFill>
              </a:rPr>
              <a:t>PowerPoint</a:t>
            </a:r>
            <a:r>
              <a:rPr lang="en-US" sz="1800" baseline="30000">
                <a:solidFill>
                  <a:srgbClr val="973A2B"/>
                </a:solidFill>
              </a:rPr>
              <a:t>®</a:t>
            </a:r>
            <a:r>
              <a:rPr lang="en-US" sz="1800">
                <a:solidFill>
                  <a:srgbClr val="973A2B"/>
                </a:solidFill>
              </a:rPr>
              <a:t> Lecture Outlines </a:t>
            </a:r>
          </a:p>
          <a:p>
            <a:r>
              <a:rPr lang="en-US" sz="1800">
                <a:solidFill>
                  <a:srgbClr val="973A2B"/>
                </a:solidFill>
              </a:rPr>
              <a:t>prepared by Alan Magid, Duke University</a:t>
            </a:r>
            <a:endParaRPr lang="en-US" sz="1800"/>
          </a:p>
        </p:txBody>
      </p:sp>
      <p:pic>
        <p:nvPicPr>
          <p:cNvPr id="7" name="Picture 10" descr="PPT Strip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1676400" y="2438400"/>
            <a:ext cx="5830888" cy="1433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800000"/>
                </a:solidFill>
              </a:rPr>
              <a:t>An Introduction</a:t>
            </a:r>
          </a:p>
          <a:p>
            <a:pPr>
              <a:spcBef>
                <a:spcPct val="20000"/>
              </a:spcBef>
            </a:pPr>
            <a:r>
              <a:rPr lang="en-US" sz="4000">
                <a:solidFill>
                  <a:srgbClr val="800000"/>
                </a:solidFill>
              </a:rPr>
              <a:t>to Anatomy &amp; Physiology</a:t>
            </a: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304800" y="1981200"/>
            <a:ext cx="1371600" cy="2286000"/>
          </a:xfrm>
          <a:prstGeom prst="rect">
            <a:avLst/>
          </a:prstGeom>
          <a:noFill/>
          <a:ln>
            <a:noFill/>
          </a:ln>
          <a:effectLst>
            <a:outerShdw dist="126999" dir="2700000" algn="ctr" rotWithShape="0">
              <a:schemeClr val="tx1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400">
                <a:solidFill>
                  <a:srgbClr val="800000"/>
                </a:solidFill>
              </a:rPr>
              <a:t>1</a:t>
            </a:r>
            <a:endParaRPr lang="en-US" sz="4000">
              <a:solidFill>
                <a:srgbClr val="7D5A00"/>
              </a:solidFill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584C5-0A72-4C86-96DF-F4690C1FB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16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89C42-4929-497E-AB72-E08E92D85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21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B24CD-DD15-44A2-B9EA-051DBEF2D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36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C0D775D-18F7-428A-9D75-DC9B5DCDD26D}" type="datetimeFigureOut">
              <a:rPr lang="en-US"/>
              <a:pPr>
                <a:defRPr/>
              </a:pPr>
              <a:t>6/10/2015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7802E8-7467-4EAF-8720-575D59948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06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A3A7AD-D1A1-41CB-8FD2-51327523E7CF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92F6-3A37-4492-B15B-A509113DF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9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18F194-B817-48A8-B721-7737306E6BFE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A729C-4416-436D-930C-BA3C882FA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39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4451C-C32B-4585-B6E1-EFB31FC6849F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3587-8BA0-4A51-96DE-6B5BCECC7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639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6C34B3-C1BE-43FB-9432-A19128953B4D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B7910-B629-4FBD-98C5-CD88626537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5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CBA73-F5F0-41B1-8A12-FF9126A531DF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40088-3799-4776-82D5-9E7018639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52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B90820-8D76-4E78-A441-210EC76C0B65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0331A-EF77-456E-A505-5BF0F65F2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586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3734E-7207-416D-BEAF-DCFE29624605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ACB21-586D-4F8D-A81E-A1F1730E1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7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46BB3-A07D-41AE-ACBA-C7F5F89C7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977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01E8CC-B8B0-4AC5-B7CE-B8C5DA762DD5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8B47D-8874-4605-B701-2D5DA7CE3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736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6F559D-0DAE-4255-8434-BAF49A4CEBDE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745EB-49E1-4C1B-BD8F-C17510E99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990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29BF17-53DD-490D-8C01-58E4764F2226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019DA-1A4F-4DB9-93B7-AC46B20DC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90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DF94-5FCE-489F-A575-039F063D7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9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719F9-1802-4456-A677-3AEA6C33E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1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C654B-3990-4482-B3EF-4D5B94A3C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17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A5AF1-4168-4770-8B39-642766D3A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15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BCBD8-988B-480A-8F44-9DA459F25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92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03828-7F99-4A39-A2ED-4A4833FEF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45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F0252-A9A6-473F-B806-869296EF6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3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B1751FA-8C8C-4E76-973C-FDB00ED4B3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DDF8933-5F6F-44B2-8ACE-9501076273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228600" y="1651000"/>
            <a:ext cx="87630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>
                <a:latin typeface="Arial" charset="0"/>
                <a:cs typeface="+mn-cs"/>
              </a:rPr>
              <a:t>Introduction to Anatomy &amp; Physiology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4400" b="1">
                <a:latin typeface="Arial" charset="0"/>
                <a:cs typeface="+mn-cs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7467600" cy="3295650"/>
          </a:xfrm>
        </p:spPr>
        <p:txBody>
          <a:bodyPr/>
          <a:lstStyle/>
          <a:p>
            <a:pPr lvl="2" eaLnBrk="1" hangingPunct="1"/>
            <a:r>
              <a:rPr lang="en-US" altLang="en-US" sz="3000" smtClean="0">
                <a:solidFill>
                  <a:srgbClr val="000000"/>
                </a:solidFill>
              </a:rPr>
              <a:t>Chemical (or Molecular)</a:t>
            </a:r>
          </a:p>
          <a:p>
            <a:pPr lvl="2" eaLnBrk="1" hangingPunct="1"/>
            <a:r>
              <a:rPr lang="en-US" altLang="en-US" sz="3000" smtClean="0">
                <a:solidFill>
                  <a:srgbClr val="000000"/>
                </a:solidFill>
              </a:rPr>
              <a:t>Cellular</a:t>
            </a:r>
          </a:p>
          <a:p>
            <a:pPr lvl="2" eaLnBrk="1" hangingPunct="1"/>
            <a:r>
              <a:rPr lang="en-US" altLang="en-US" sz="3000" smtClean="0">
                <a:solidFill>
                  <a:srgbClr val="000000"/>
                </a:solidFill>
              </a:rPr>
              <a:t>Tissue</a:t>
            </a:r>
          </a:p>
          <a:p>
            <a:pPr lvl="2" eaLnBrk="1" hangingPunct="1"/>
            <a:r>
              <a:rPr lang="en-US" altLang="en-US" sz="3000" smtClean="0">
                <a:solidFill>
                  <a:srgbClr val="000000"/>
                </a:solidFill>
              </a:rPr>
              <a:t>Organ</a:t>
            </a:r>
          </a:p>
          <a:p>
            <a:pPr lvl="2" eaLnBrk="1" hangingPunct="1"/>
            <a:r>
              <a:rPr lang="en-US" altLang="en-US" sz="3000" smtClean="0">
                <a:solidFill>
                  <a:srgbClr val="000000"/>
                </a:solidFill>
              </a:rPr>
              <a:t>Organ System</a:t>
            </a:r>
          </a:p>
          <a:p>
            <a:pPr lvl="2" eaLnBrk="1" hangingPunct="1"/>
            <a:r>
              <a:rPr lang="en-US" altLang="en-US" sz="3000" smtClean="0">
                <a:solidFill>
                  <a:srgbClr val="000000"/>
                </a:solidFill>
              </a:rPr>
              <a:t>Organism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15875"/>
            <a:ext cx="8229600" cy="930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Levels of Organization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>
                <a:solidFill>
                  <a:srgbClr val="000000"/>
                </a:solidFill>
                <a:latin typeface="Arial" pitchFamily="34" charset="0"/>
              </a:rPr>
              <a:t>Life is built on successive levels of increasing complexity:</a:t>
            </a:r>
            <a:endParaRPr lang="en-US" altLang="en-US" sz="3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73738C"/>
                </a:solidFill>
                <a:latin typeface="Arial" pitchFamily="34" charset="0"/>
              </a:rPr>
              <a:t>Copyright © 2007 Pearson Education, Inc., publishing as Benjamin Cummings</a:t>
            </a:r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7013"/>
            <a:ext cx="8535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638425" y="547528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Complex protein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molecule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939925" y="468153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Atoms 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combination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523875" y="5483225"/>
            <a:ext cx="1377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Chemical or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Molecular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2)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7848600" y="63373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>
                <a:latin typeface="Arial" pitchFamily="34" charset="0"/>
              </a:rPr>
              <a:t>Figure 1-1 </a:t>
            </a:r>
            <a:br>
              <a:rPr lang="en-US" altLang="en-US" sz="1400" b="1">
                <a:latin typeface="Arial" pitchFamily="34" charset="0"/>
              </a:rPr>
            </a:br>
            <a:r>
              <a:rPr lang="en-US" altLang="en-US" sz="1400" b="1">
                <a:latin typeface="Arial" pitchFamily="34" charset="0"/>
              </a:rPr>
              <a:t>2 of 7</a:t>
            </a:r>
            <a:endParaRPr lang="en-US" altLang="en-US" sz="2400">
              <a:latin typeface="Arial" pitchFamily="34" charset="0"/>
            </a:endParaRPr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762000" y="838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381000" y="6613525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73738C"/>
                </a:solidFill>
                <a:latin typeface="Arial" pitchFamily="34" charset="0"/>
              </a:rPr>
              <a:t>Copyright © 2007 Pearson Education, Inc., publishing as Benjamin Cummings</a:t>
            </a:r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7013"/>
            <a:ext cx="8535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178425" y="6054725"/>
            <a:ext cx="1174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Cellular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3)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937125" y="53800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Heart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muscle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cell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622675" y="5748338"/>
            <a:ext cx="1117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</a:rPr>
              <a:t>Protein filaments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2638425" y="547528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Complex protein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molecule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1939925" y="468153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Atoms 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combination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523875" y="5483225"/>
            <a:ext cx="1377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Chemical or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Molecular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2)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7848600" y="63373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>
                <a:latin typeface="Arial" pitchFamily="34" charset="0"/>
              </a:rPr>
              <a:t>Figure 1-1 </a:t>
            </a:r>
            <a:br>
              <a:rPr lang="en-US" altLang="en-US" sz="1400" b="1">
                <a:latin typeface="Arial" pitchFamily="34" charset="0"/>
              </a:rPr>
            </a:br>
            <a:r>
              <a:rPr lang="en-US" altLang="en-US" sz="1400" b="1">
                <a:latin typeface="Arial" pitchFamily="34" charset="0"/>
              </a:rPr>
              <a:t>3 of 7</a:t>
            </a:r>
            <a:endParaRPr lang="en-US" altLang="en-US" sz="2400">
              <a:latin typeface="Arial" pitchFamily="34" charset="0"/>
            </a:endParaRPr>
          </a:p>
        </p:txBody>
      </p:sp>
      <p:sp>
        <p:nvSpPr>
          <p:cNvPr id="373772" name="Text Box 12"/>
          <p:cNvSpPr txBox="1">
            <a:spLocks noChangeArrowheads="1"/>
          </p:cNvSpPr>
          <p:nvPr/>
        </p:nvSpPr>
        <p:spPr bwMode="auto">
          <a:xfrm>
            <a:off x="381000" y="6858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Cellular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27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73738C"/>
                </a:solidFill>
                <a:latin typeface="Arial" pitchFamily="34" charset="0"/>
              </a:rPr>
              <a:t>Copyright © 2007 Pearson Education, Inc., publishing as Benjamin Cummings</a:t>
            </a:r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pic>
        <p:nvPicPr>
          <p:cNvPr id="39939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7013"/>
            <a:ext cx="8535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029"/>
          <p:cNvSpPr>
            <a:spLocks noChangeArrowheads="1"/>
          </p:cNvSpPr>
          <p:nvPr/>
        </p:nvSpPr>
        <p:spPr bwMode="auto">
          <a:xfrm>
            <a:off x="5413375" y="45037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Cardiac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muscle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tissue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9941" name="Rectangle 1030"/>
          <p:cNvSpPr>
            <a:spLocks noChangeArrowheads="1"/>
          </p:cNvSpPr>
          <p:nvPr/>
        </p:nvSpPr>
        <p:spPr bwMode="auto">
          <a:xfrm>
            <a:off x="6384925" y="5089525"/>
            <a:ext cx="10033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Tissue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4)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9942" name="Rectangle 1031"/>
          <p:cNvSpPr>
            <a:spLocks noChangeArrowheads="1"/>
          </p:cNvSpPr>
          <p:nvPr/>
        </p:nvSpPr>
        <p:spPr bwMode="auto">
          <a:xfrm>
            <a:off x="5178425" y="6054725"/>
            <a:ext cx="1174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Cellular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3)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9943" name="Rectangle 1032"/>
          <p:cNvSpPr>
            <a:spLocks noChangeArrowheads="1"/>
          </p:cNvSpPr>
          <p:nvPr/>
        </p:nvSpPr>
        <p:spPr bwMode="auto">
          <a:xfrm>
            <a:off x="4937125" y="53800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Heart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muscle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cell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9944" name="Rectangle 1033"/>
          <p:cNvSpPr>
            <a:spLocks noChangeArrowheads="1"/>
          </p:cNvSpPr>
          <p:nvPr/>
        </p:nvSpPr>
        <p:spPr bwMode="auto">
          <a:xfrm>
            <a:off x="3622675" y="5748338"/>
            <a:ext cx="1117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</a:rPr>
              <a:t>Protein filaments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9945" name="Rectangle 1034"/>
          <p:cNvSpPr>
            <a:spLocks noChangeArrowheads="1"/>
          </p:cNvSpPr>
          <p:nvPr/>
        </p:nvSpPr>
        <p:spPr bwMode="auto">
          <a:xfrm>
            <a:off x="2638425" y="547528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Complex protein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molecule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9946" name="Rectangle 1035"/>
          <p:cNvSpPr>
            <a:spLocks noChangeArrowheads="1"/>
          </p:cNvSpPr>
          <p:nvPr/>
        </p:nvSpPr>
        <p:spPr bwMode="auto">
          <a:xfrm>
            <a:off x="1939925" y="468153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Atoms 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combination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9947" name="Rectangle 1036"/>
          <p:cNvSpPr>
            <a:spLocks noChangeArrowheads="1"/>
          </p:cNvSpPr>
          <p:nvPr/>
        </p:nvSpPr>
        <p:spPr bwMode="auto">
          <a:xfrm>
            <a:off x="523875" y="5483225"/>
            <a:ext cx="1377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Chemical or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Molecular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2)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39948" name="Text Box 1037"/>
          <p:cNvSpPr txBox="1">
            <a:spLocks noChangeArrowheads="1"/>
          </p:cNvSpPr>
          <p:nvPr/>
        </p:nvSpPr>
        <p:spPr bwMode="auto">
          <a:xfrm>
            <a:off x="7848600" y="63373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>
                <a:latin typeface="Arial" pitchFamily="34" charset="0"/>
              </a:rPr>
              <a:t>Figure 1-1 </a:t>
            </a:r>
            <a:br>
              <a:rPr lang="en-US" altLang="en-US" sz="1400" b="1">
                <a:latin typeface="Arial" pitchFamily="34" charset="0"/>
              </a:rPr>
            </a:br>
            <a:r>
              <a:rPr lang="en-US" altLang="en-US" sz="1400" b="1">
                <a:latin typeface="Arial" pitchFamily="34" charset="0"/>
              </a:rPr>
              <a:t>4 of 7</a:t>
            </a:r>
            <a:endParaRPr lang="en-US" altLang="en-US" sz="2400">
              <a:latin typeface="Arial" pitchFamily="34" charset="0"/>
            </a:endParaRPr>
          </a:p>
        </p:txBody>
      </p:sp>
      <p:sp>
        <p:nvSpPr>
          <p:cNvPr id="375822" name="Text Box 1038"/>
          <p:cNvSpPr txBox="1">
            <a:spLocks noChangeArrowheads="1"/>
          </p:cNvSpPr>
          <p:nvPr/>
        </p:nvSpPr>
        <p:spPr bwMode="auto">
          <a:xfrm>
            <a:off x="228600" y="6858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Tissue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86600" y="3657600"/>
            <a:ext cx="205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1200" b="1">
                <a:latin typeface="Arial" pitchFamily="34" charset="0"/>
              </a:rPr>
              <a:t> Epithelial tissues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b="1">
                <a:latin typeface="Arial" pitchFamily="34" charset="0"/>
              </a:rPr>
              <a:t> Connective tissues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b="1">
                <a:latin typeface="Arial" pitchFamily="34" charset="0"/>
              </a:rPr>
              <a:t> Muscle tissues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1200" b="1">
                <a:latin typeface="Arial" pitchFamily="34" charset="0"/>
              </a:rPr>
              <a:t> Neural (nervous)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73738C"/>
                </a:solidFill>
                <a:latin typeface="Arial" pitchFamily="34" charset="0"/>
              </a:rPr>
              <a:t>Copyright © 2007 Pearson Education, Inc., publishing as Benjamin Cummings</a:t>
            </a:r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7013"/>
            <a:ext cx="8535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314825" y="1093788"/>
            <a:ext cx="787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Cardiovascular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6918325" y="3343275"/>
            <a:ext cx="628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Organ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Level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5940425" y="3798888"/>
            <a:ext cx="406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The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heart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5413375" y="45037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Cardiac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muscle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tissue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6384925" y="5089525"/>
            <a:ext cx="10033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Tissue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4)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5178425" y="6054725"/>
            <a:ext cx="1174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Cellular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3)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4937125" y="53800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Heart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muscle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cell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5" name="Rectangle 12"/>
          <p:cNvSpPr>
            <a:spLocks noChangeArrowheads="1"/>
          </p:cNvSpPr>
          <p:nvPr/>
        </p:nvSpPr>
        <p:spPr bwMode="auto">
          <a:xfrm>
            <a:off x="3622675" y="5748338"/>
            <a:ext cx="1117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</a:rPr>
              <a:t>Protein filaments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2638425" y="547528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Complex protein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molecule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7" name="Rectangle 14"/>
          <p:cNvSpPr>
            <a:spLocks noChangeArrowheads="1"/>
          </p:cNvSpPr>
          <p:nvPr/>
        </p:nvSpPr>
        <p:spPr bwMode="auto">
          <a:xfrm>
            <a:off x="1939925" y="468153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Atoms 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combination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8" name="Rectangle 15"/>
          <p:cNvSpPr>
            <a:spLocks noChangeArrowheads="1"/>
          </p:cNvSpPr>
          <p:nvPr/>
        </p:nvSpPr>
        <p:spPr bwMode="auto">
          <a:xfrm>
            <a:off x="523875" y="5483225"/>
            <a:ext cx="1377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Chemical or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Molecular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2)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7848600" y="63373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>
                <a:latin typeface="Arial" pitchFamily="34" charset="0"/>
              </a:rPr>
              <a:t>Figure 1-1 </a:t>
            </a:r>
            <a:br>
              <a:rPr lang="en-US" altLang="en-US" sz="1400" b="1">
                <a:latin typeface="Arial" pitchFamily="34" charset="0"/>
              </a:rPr>
            </a:br>
            <a:r>
              <a:rPr lang="en-US" altLang="en-US" sz="1400" b="1">
                <a:latin typeface="Arial" pitchFamily="34" charset="0"/>
              </a:rPr>
              <a:t>5 of 7</a:t>
            </a:r>
            <a:endParaRPr lang="en-US" altLang="en-US" sz="2400">
              <a:latin typeface="Arial" pitchFamily="34" charset="0"/>
            </a:endParaRPr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228600" y="601663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Organ</a:t>
            </a:r>
          </a:p>
        </p:txBody>
      </p:sp>
      <p:sp>
        <p:nvSpPr>
          <p:cNvPr id="42001" name="Text Box 19"/>
          <p:cNvSpPr txBox="1">
            <a:spLocks noChangeArrowheads="1"/>
          </p:cNvSpPr>
          <p:nvPr/>
        </p:nvSpPr>
        <p:spPr bwMode="auto">
          <a:xfrm>
            <a:off x="304800" y="1973263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14800" y="1066800"/>
            <a:ext cx="2514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73738C"/>
                </a:solidFill>
                <a:latin typeface="Arial" pitchFamily="34" charset="0"/>
              </a:rPr>
              <a:t>Copyright © 2007 Pearson Education, Inc., publishing as Benjamin Cummings</a:t>
            </a:r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7013"/>
            <a:ext cx="8535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2073275" y="1487488"/>
            <a:ext cx="514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Integumentary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619375" y="13604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Skeletal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3038475" y="12715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Muscular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3463925" y="120173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Nervous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3889375" y="113823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Endocrine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4314825" y="1093788"/>
            <a:ext cx="787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Cardiovascular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2" name="Rectangle 11"/>
          <p:cNvSpPr>
            <a:spLocks noChangeArrowheads="1"/>
          </p:cNvSpPr>
          <p:nvPr/>
        </p:nvSpPr>
        <p:spPr bwMode="auto">
          <a:xfrm>
            <a:off x="5121275" y="11445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Lymphatic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3" name="Rectangle 12"/>
          <p:cNvSpPr>
            <a:spLocks noChangeArrowheads="1"/>
          </p:cNvSpPr>
          <p:nvPr/>
        </p:nvSpPr>
        <p:spPr bwMode="auto">
          <a:xfrm>
            <a:off x="5565775" y="12080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Respiratory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4" name="Rectangle 13"/>
          <p:cNvSpPr>
            <a:spLocks noChangeArrowheads="1"/>
          </p:cNvSpPr>
          <p:nvPr/>
        </p:nvSpPr>
        <p:spPr bwMode="auto">
          <a:xfrm>
            <a:off x="6010275" y="12842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Digestive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6423025" y="137953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Urinary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6" name="Rectangle 15"/>
          <p:cNvSpPr>
            <a:spLocks noChangeArrowheads="1"/>
          </p:cNvSpPr>
          <p:nvPr/>
        </p:nvSpPr>
        <p:spPr bwMode="auto">
          <a:xfrm>
            <a:off x="6842125" y="1493838"/>
            <a:ext cx="5207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</a:rPr>
              <a:t>Reproductive</a:t>
            </a:r>
            <a:endParaRPr lang="en-US" altLang="en-US" sz="6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6918325" y="3343275"/>
            <a:ext cx="628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Organ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Level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8" name="Rectangle 17"/>
          <p:cNvSpPr>
            <a:spLocks noChangeArrowheads="1"/>
          </p:cNvSpPr>
          <p:nvPr/>
        </p:nvSpPr>
        <p:spPr bwMode="auto">
          <a:xfrm>
            <a:off x="5940425" y="3798888"/>
            <a:ext cx="406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The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heart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49" name="Rectangle 18"/>
          <p:cNvSpPr>
            <a:spLocks noChangeArrowheads="1"/>
          </p:cNvSpPr>
          <p:nvPr/>
        </p:nvSpPr>
        <p:spPr bwMode="auto">
          <a:xfrm>
            <a:off x="5413375" y="45037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Cardiac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muscle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tissue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50" name="Rectangle 19"/>
          <p:cNvSpPr>
            <a:spLocks noChangeArrowheads="1"/>
          </p:cNvSpPr>
          <p:nvPr/>
        </p:nvSpPr>
        <p:spPr bwMode="auto">
          <a:xfrm>
            <a:off x="6384925" y="5089525"/>
            <a:ext cx="10033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Tissue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4)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51" name="Rectangle 20"/>
          <p:cNvSpPr>
            <a:spLocks noChangeArrowheads="1"/>
          </p:cNvSpPr>
          <p:nvPr/>
        </p:nvSpPr>
        <p:spPr bwMode="auto">
          <a:xfrm>
            <a:off x="5178425" y="6054725"/>
            <a:ext cx="1174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Cellular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3)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52" name="Rectangle 21"/>
          <p:cNvSpPr>
            <a:spLocks noChangeArrowheads="1"/>
          </p:cNvSpPr>
          <p:nvPr/>
        </p:nvSpPr>
        <p:spPr bwMode="auto">
          <a:xfrm>
            <a:off x="4937125" y="53800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Heart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muscle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cell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53" name="Rectangle 22"/>
          <p:cNvSpPr>
            <a:spLocks noChangeArrowheads="1"/>
          </p:cNvSpPr>
          <p:nvPr/>
        </p:nvSpPr>
        <p:spPr bwMode="auto">
          <a:xfrm>
            <a:off x="3622675" y="5748338"/>
            <a:ext cx="1117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</a:rPr>
              <a:t>Protein filaments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2638425" y="547528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Complex protein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molecule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55" name="Rectangle 24"/>
          <p:cNvSpPr>
            <a:spLocks noChangeArrowheads="1"/>
          </p:cNvSpPr>
          <p:nvPr/>
        </p:nvSpPr>
        <p:spPr bwMode="auto">
          <a:xfrm>
            <a:off x="1939925" y="468153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Atoms in</a:t>
            </a:r>
          </a:p>
          <a:p>
            <a:pPr algn="ctr">
              <a:lnSpc>
                <a:spcPct val="90000"/>
              </a:lnSpc>
            </a:pPr>
            <a:r>
              <a:rPr lang="en-US" altLang="en-US" sz="700" b="1">
                <a:solidFill>
                  <a:srgbClr val="000000"/>
                </a:solidFill>
              </a:rPr>
              <a:t>combination</a:t>
            </a:r>
            <a:endParaRPr lang="en-US" altLang="en-US" sz="7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1247775" y="5889625"/>
            <a:ext cx="1377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Chemical or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Molecular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 2)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3832225" y="444500"/>
            <a:ext cx="1758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Organ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System Level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>
                <a:solidFill>
                  <a:srgbClr val="000000"/>
                </a:solidFill>
              </a:rPr>
              <a:t>(Chapters 5–20)</a:t>
            </a:r>
            <a:endParaRPr lang="en-US" altLang="en-US" sz="1400">
              <a:solidFill>
                <a:srgbClr val="000000"/>
              </a:solidFill>
              <a:latin typeface="Geneva" pitchFamily="1"/>
            </a:endParaRPr>
          </a:p>
        </p:txBody>
      </p:sp>
      <p:sp>
        <p:nvSpPr>
          <p:cNvPr id="44058" name="Text Box 27"/>
          <p:cNvSpPr txBox="1">
            <a:spLocks noChangeArrowheads="1"/>
          </p:cNvSpPr>
          <p:nvPr/>
        </p:nvSpPr>
        <p:spPr bwMode="auto">
          <a:xfrm>
            <a:off x="7848600" y="63373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>
                <a:latin typeface="Arial" pitchFamily="34" charset="0"/>
              </a:rPr>
              <a:t>Figure 1-1 </a:t>
            </a:r>
            <a:br>
              <a:rPr lang="en-US" altLang="en-US" sz="1400" b="1">
                <a:latin typeface="Arial" pitchFamily="34" charset="0"/>
              </a:rPr>
            </a:br>
            <a:r>
              <a:rPr lang="en-US" altLang="en-US" sz="1400" b="1">
                <a:latin typeface="Arial" pitchFamily="34" charset="0"/>
              </a:rPr>
              <a:t>6 of 7</a:t>
            </a:r>
            <a:endParaRPr lang="en-US" altLang="en-US" sz="2400">
              <a:latin typeface="Arial" pitchFamily="34" charset="0"/>
            </a:endParaRPr>
          </a:p>
        </p:txBody>
      </p:sp>
      <p:sp>
        <p:nvSpPr>
          <p:cNvPr id="379932" name="Rectangle 28"/>
          <p:cNvSpPr>
            <a:spLocks noChangeArrowheads="1"/>
          </p:cNvSpPr>
          <p:nvPr/>
        </p:nvSpPr>
        <p:spPr bwMode="auto">
          <a:xfrm>
            <a:off x="457200" y="4572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/>
              <a:t>Organ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027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73738C"/>
                </a:solidFill>
                <a:latin typeface="Arial" pitchFamily="34" charset="0"/>
              </a:rPr>
              <a:t>Copyright © 2007 Pearson Education, Inc., publishing as Benjamin Cummings</a:t>
            </a:r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pic>
        <p:nvPicPr>
          <p:cNvPr id="4608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27013"/>
            <a:ext cx="8535987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1029"/>
          <p:cNvSpPr>
            <a:spLocks noChangeArrowheads="1"/>
          </p:cNvSpPr>
          <p:nvPr/>
        </p:nvSpPr>
        <p:spPr bwMode="auto">
          <a:xfrm>
            <a:off x="2073275" y="1487488"/>
            <a:ext cx="514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Integumentary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85" name="Rectangle 1030"/>
          <p:cNvSpPr>
            <a:spLocks noChangeArrowheads="1"/>
          </p:cNvSpPr>
          <p:nvPr/>
        </p:nvSpPr>
        <p:spPr bwMode="auto">
          <a:xfrm>
            <a:off x="2619375" y="13604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Skeletal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86" name="Rectangle 1031"/>
          <p:cNvSpPr>
            <a:spLocks noChangeArrowheads="1"/>
          </p:cNvSpPr>
          <p:nvPr/>
        </p:nvSpPr>
        <p:spPr bwMode="auto">
          <a:xfrm>
            <a:off x="3038475" y="12715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Muscular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87" name="Rectangle 1032"/>
          <p:cNvSpPr>
            <a:spLocks noChangeArrowheads="1"/>
          </p:cNvSpPr>
          <p:nvPr/>
        </p:nvSpPr>
        <p:spPr bwMode="auto">
          <a:xfrm>
            <a:off x="3463925" y="120173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Nervous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88" name="Rectangle 1033"/>
          <p:cNvSpPr>
            <a:spLocks noChangeArrowheads="1"/>
          </p:cNvSpPr>
          <p:nvPr/>
        </p:nvSpPr>
        <p:spPr bwMode="auto">
          <a:xfrm>
            <a:off x="3889375" y="113823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Endocrine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89" name="Rectangle 1034"/>
          <p:cNvSpPr>
            <a:spLocks noChangeArrowheads="1"/>
          </p:cNvSpPr>
          <p:nvPr/>
        </p:nvSpPr>
        <p:spPr bwMode="auto">
          <a:xfrm>
            <a:off x="4314825" y="1093788"/>
            <a:ext cx="787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Cardiovascular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0" name="Rectangle 1035"/>
          <p:cNvSpPr>
            <a:spLocks noChangeArrowheads="1"/>
          </p:cNvSpPr>
          <p:nvPr/>
        </p:nvSpPr>
        <p:spPr bwMode="auto">
          <a:xfrm>
            <a:off x="5121275" y="11445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Lymphatic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1" name="Rectangle 1036"/>
          <p:cNvSpPr>
            <a:spLocks noChangeArrowheads="1"/>
          </p:cNvSpPr>
          <p:nvPr/>
        </p:nvSpPr>
        <p:spPr bwMode="auto">
          <a:xfrm>
            <a:off x="5565775" y="12080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Respiratory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2" name="Rectangle 1037"/>
          <p:cNvSpPr>
            <a:spLocks noChangeArrowheads="1"/>
          </p:cNvSpPr>
          <p:nvPr/>
        </p:nvSpPr>
        <p:spPr bwMode="auto">
          <a:xfrm>
            <a:off x="6010275" y="128428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Digestive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3" name="Rectangle 1038"/>
          <p:cNvSpPr>
            <a:spLocks noChangeArrowheads="1"/>
          </p:cNvSpPr>
          <p:nvPr/>
        </p:nvSpPr>
        <p:spPr bwMode="auto">
          <a:xfrm>
            <a:off x="6423025" y="1379538"/>
            <a:ext cx="406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Urinary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4" name="Rectangle 1039"/>
          <p:cNvSpPr>
            <a:spLocks noChangeArrowheads="1"/>
          </p:cNvSpPr>
          <p:nvPr/>
        </p:nvSpPr>
        <p:spPr bwMode="auto">
          <a:xfrm>
            <a:off x="6842125" y="1493838"/>
            <a:ext cx="5207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600" b="1">
                <a:solidFill>
                  <a:srgbClr val="000000"/>
                </a:solidFill>
                <a:ea typeface="MS PGothic" pitchFamily="34" charset="-128"/>
              </a:rPr>
              <a:t>Reproductive</a:t>
            </a:r>
            <a:endParaRPr lang="en-US" altLang="en-US" sz="6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5" name="Rectangle 1040"/>
          <p:cNvSpPr>
            <a:spLocks noChangeArrowheads="1"/>
          </p:cNvSpPr>
          <p:nvPr/>
        </p:nvSpPr>
        <p:spPr bwMode="auto">
          <a:xfrm>
            <a:off x="6918325" y="3343275"/>
            <a:ext cx="628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Organ</a:t>
            </a:r>
          </a:p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Level</a:t>
            </a:r>
            <a:endParaRPr lang="en-US" altLang="en-US" sz="14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6" name="Rectangle 1041"/>
          <p:cNvSpPr>
            <a:spLocks noChangeArrowheads="1"/>
          </p:cNvSpPr>
          <p:nvPr/>
        </p:nvSpPr>
        <p:spPr bwMode="auto">
          <a:xfrm>
            <a:off x="5940425" y="3798888"/>
            <a:ext cx="4064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The</a:t>
            </a:r>
          </a:p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heart</a:t>
            </a:r>
            <a:endParaRPr lang="en-US" altLang="en-US" sz="7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7" name="Rectangle 1042"/>
          <p:cNvSpPr>
            <a:spLocks noChangeArrowheads="1"/>
          </p:cNvSpPr>
          <p:nvPr/>
        </p:nvSpPr>
        <p:spPr bwMode="auto">
          <a:xfrm>
            <a:off x="5413375" y="45037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Cardiac</a:t>
            </a:r>
          </a:p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muscle</a:t>
            </a:r>
          </a:p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tissue</a:t>
            </a:r>
            <a:endParaRPr lang="en-US" altLang="en-US" sz="7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8" name="Rectangle 1043"/>
          <p:cNvSpPr>
            <a:spLocks noChangeArrowheads="1"/>
          </p:cNvSpPr>
          <p:nvPr/>
        </p:nvSpPr>
        <p:spPr bwMode="auto">
          <a:xfrm>
            <a:off x="6384925" y="5089525"/>
            <a:ext cx="10033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Tissue Level</a:t>
            </a:r>
          </a:p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(Chapter 4)</a:t>
            </a:r>
            <a:endParaRPr lang="en-US" altLang="en-US" sz="14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099" name="Rectangle 1044"/>
          <p:cNvSpPr>
            <a:spLocks noChangeArrowheads="1"/>
          </p:cNvSpPr>
          <p:nvPr/>
        </p:nvSpPr>
        <p:spPr bwMode="auto">
          <a:xfrm>
            <a:off x="5178425" y="6054725"/>
            <a:ext cx="11747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Cellular Level</a:t>
            </a:r>
          </a:p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(Chapter 3)</a:t>
            </a:r>
            <a:endParaRPr lang="en-US" altLang="en-US" sz="14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100" name="Rectangle 1045"/>
          <p:cNvSpPr>
            <a:spLocks noChangeArrowheads="1"/>
          </p:cNvSpPr>
          <p:nvPr/>
        </p:nvSpPr>
        <p:spPr bwMode="auto">
          <a:xfrm>
            <a:off x="4937125" y="5380038"/>
            <a:ext cx="406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Heart</a:t>
            </a:r>
          </a:p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muscle</a:t>
            </a:r>
          </a:p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cell</a:t>
            </a:r>
            <a:endParaRPr lang="en-US" altLang="en-US" sz="7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101" name="Rectangle 1046"/>
          <p:cNvSpPr>
            <a:spLocks noChangeArrowheads="1"/>
          </p:cNvSpPr>
          <p:nvPr/>
        </p:nvSpPr>
        <p:spPr bwMode="auto">
          <a:xfrm>
            <a:off x="3622675" y="5748338"/>
            <a:ext cx="1117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Protein filaments</a:t>
            </a:r>
            <a:endParaRPr lang="en-US" altLang="en-US" sz="7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102" name="Rectangle 1047"/>
          <p:cNvSpPr>
            <a:spLocks noChangeArrowheads="1"/>
          </p:cNvSpPr>
          <p:nvPr/>
        </p:nvSpPr>
        <p:spPr bwMode="auto">
          <a:xfrm>
            <a:off x="2638425" y="547528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Complex protein</a:t>
            </a:r>
          </a:p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molecule</a:t>
            </a:r>
            <a:endParaRPr lang="en-US" altLang="en-US" sz="7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103" name="Rectangle 1048"/>
          <p:cNvSpPr>
            <a:spLocks noChangeArrowheads="1"/>
          </p:cNvSpPr>
          <p:nvPr/>
        </p:nvSpPr>
        <p:spPr bwMode="auto">
          <a:xfrm>
            <a:off x="1939925" y="4681538"/>
            <a:ext cx="622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Atoms in</a:t>
            </a:r>
          </a:p>
          <a:p>
            <a:pPr algn="ctr"/>
            <a:r>
              <a:rPr lang="en-US" altLang="en-US" sz="700" b="1">
                <a:solidFill>
                  <a:srgbClr val="000000"/>
                </a:solidFill>
                <a:ea typeface="MS PGothic" pitchFamily="34" charset="-128"/>
              </a:rPr>
              <a:t>combination</a:t>
            </a:r>
            <a:endParaRPr lang="en-US" altLang="en-US" sz="7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104" name="Rectangle 1049"/>
          <p:cNvSpPr>
            <a:spLocks noChangeArrowheads="1"/>
          </p:cNvSpPr>
          <p:nvPr/>
        </p:nvSpPr>
        <p:spPr bwMode="auto">
          <a:xfrm>
            <a:off x="1247775" y="5889625"/>
            <a:ext cx="13779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Chemical or</a:t>
            </a:r>
          </a:p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Molecular Level</a:t>
            </a:r>
          </a:p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(Chapter 2)</a:t>
            </a:r>
            <a:endParaRPr lang="en-US" altLang="en-US" sz="14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105" name="Rectangle 1050"/>
          <p:cNvSpPr>
            <a:spLocks noChangeArrowheads="1"/>
          </p:cNvSpPr>
          <p:nvPr/>
        </p:nvSpPr>
        <p:spPr bwMode="auto">
          <a:xfrm>
            <a:off x="1679575" y="533400"/>
            <a:ext cx="7937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Organism</a:t>
            </a:r>
          </a:p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Level</a:t>
            </a:r>
            <a:endParaRPr lang="en-US" altLang="en-US" sz="14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106" name="Rectangle 1051"/>
          <p:cNvSpPr>
            <a:spLocks noChangeArrowheads="1"/>
          </p:cNvSpPr>
          <p:nvPr/>
        </p:nvSpPr>
        <p:spPr bwMode="auto">
          <a:xfrm>
            <a:off x="3832225" y="444500"/>
            <a:ext cx="17589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Organ</a:t>
            </a:r>
          </a:p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System Level</a:t>
            </a:r>
          </a:p>
          <a:p>
            <a:pPr algn="ctr"/>
            <a:r>
              <a:rPr lang="en-US" altLang="en-US" sz="1400" b="1">
                <a:solidFill>
                  <a:srgbClr val="000000"/>
                </a:solidFill>
                <a:ea typeface="MS PGothic" pitchFamily="34" charset="-128"/>
              </a:rPr>
              <a:t>(Chapters 5–20)</a:t>
            </a:r>
            <a:endParaRPr lang="en-US" altLang="en-US" sz="1400">
              <a:solidFill>
                <a:srgbClr val="000000"/>
              </a:solidFill>
              <a:latin typeface="Geneva" pitchFamily="1"/>
              <a:ea typeface="MS PGothic" pitchFamily="34" charset="-128"/>
            </a:endParaRPr>
          </a:p>
        </p:txBody>
      </p:sp>
      <p:sp>
        <p:nvSpPr>
          <p:cNvPr id="46107" name="Text Box 1052"/>
          <p:cNvSpPr txBox="1">
            <a:spLocks noChangeArrowheads="1"/>
          </p:cNvSpPr>
          <p:nvPr/>
        </p:nvSpPr>
        <p:spPr bwMode="auto">
          <a:xfrm>
            <a:off x="7848600" y="63373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>
                <a:latin typeface="Arial" pitchFamily="34" charset="0"/>
              </a:rPr>
              <a:t>Figure 1-1 </a:t>
            </a:r>
            <a:br>
              <a:rPr lang="en-US" altLang="en-US" sz="1400" b="1">
                <a:latin typeface="Arial" pitchFamily="34" charset="0"/>
              </a:rPr>
            </a:br>
            <a:r>
              <a:rPr lang="en-US" altLang="en-US" sz="1400" b="1">
                <a:latin typeface="Arial" pitchFamily="34" charset="0"/>
              </a:rPr>
              <a:t>7 of 7</a:t>
            </a:r>
            <a:endParaRPr lang="en-US" altLang="en-US" sz="2400">
              <a:latin typeface="Arial" pitchFamily="34" charset="0"/>
            </a:endParaRPr>
          </a:p>
        </p:txBody>
      </p:sp>
      <p:sp>
        <p:nvSpPr>
          <p:cNvPr id="381981" name="Text Box 1053"/>
          <p:cNvSpPr txBox="1">
            <a:spLocks noChangeArrowheads="1"/>
          </p:cNvSpPr>
          <p:nvPr/>
        </p:nvSpPr>
        <p:spPr bwMode="auto">
          <a:xfrm>
            <a:off x="0" y="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Organism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194" y="1219200"/>
            <a:ext cx="777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Define: Anatomy</a:t>
            </a:r>
          </a:p>
          <a:p>
            <a:r>
              <a:rPr lang="en-US" sz="1800" dirty="0"/>
              <a:t>	  gross anatomy</a:t>
            </a:r>
          </a:p>
          <a:p>
            <a:r>
              <a:rPr lang="en-US" sz="1800" dirty="0"/>
              <a:t>	  microscopic anatomy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Define: Physiology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What is homeostasis? Why is it important?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Define:  Feedback mechanisms</a:t>
            </a:r>
          </a:p>
          <a:p>
            <a:r>
              <a:rPr lang="en-US" sz="1800" dirty="0"/>
              <a:t>Explain: negative feedback and give examples</a:t>
            </a:r>
          </a:p>
          <a:p>
            <a:r>
              <a:rPr lang="en-US" sz="1800" dirty="0"/>
              <a:t>	   positive feedback and give examples</a:t>
            </a:r>
          </a:p>
          <a:p>
            <a:r>
              <a:rPr lang="en-US" sz="1800" dirty="0"/>
              <a:t>Apply the concepts of homeostasis and feedback mechanism to situations that occur in the body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Explain the levels of organization of the body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Name the 11 organ systems of the body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594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Study guide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252662"/>
          </a:xfrm>
        </p:spPr>
        <p:txBody>
          <a:bodyPr/>
          <a:lstStyle/>
          <a:p>
            <a:pPr>
              <a:buClr>
                <a:srgbClr val="07256B"/>
              </a:buClr>
              <a:buFont typeface="Wingdings" pitchFamily="2" charset="2"/>
              <a:buChar char="§"/>
            </a:pPr>
            <a:r>
              <a:rPr lang="en-US" altLang="en-US" smtClean="0"/>
              <a:t>Standardized terminology</a:t>
            </a:r>
          </a:p>
          <a:p>
            <a:pPr>
              <a:buClr>
                <a:srgbClr val="07256B"/>
              </a:buClr>
              <a:buFont typeface="Wingdings" pitchFamily="2" charset="2"/>
              <a:buChar char="§"/>
            </a:pPr>
            <a:r>
              <a:rPr lang="en-US" altLang="en-US" smtClean="0"/>
              <a:t>Based on Latin &amp; Greek word parts</a:t>
            </a:r>
          </a:p>
          <a:p>
            <a:pPr>
              <a:buClr>
                <a:srgbClr val="07256B"/>
              </a:buClr>
              <a:buFont typeface="Wingdings" pitchFamily="2" charset="2"/>
              <a:buChar char="§"/>
            </a:pPr>
            <a:r>
              <a:rPr lang="en-US" altLang="en-US" smtClean="0"/>
              <a:t>Utilizes root words, modified with prefixes &amp;/or suffixes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Language of Anatomy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2151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086600" cy="1555750"/>
          </a:xfrm>
        </p:spPr>
        <p:txBody>
          <a:bodyPr/>
          <a:lstStyle/>
          <a:p>
            <a:pPr lvl="2" eaLnBrk="1" hangingPunct="1">
              <a:buFontTx/>
              <a:buNone/>
            </a:pPr>
            <a:r>
              <a:rPr lang="en-US" altLang="en-US" sz="3000" smtClean="0"/>
              <a:t>- I</a:t>
            </a:r>
            <a:r>
              <a:rPr lang="en-US" altLang="en-US" sz="3000" smtClean="0">
                <a:solidFill>
                  <a:srgbClr val="000000"/>
                </a:solidFill>
              </a:rPr>
              <a:t>nternal and external </a:t>
            </a:r>
            <a:r>
              <a:rPr lang="en-US" altLang="en-US" sz="3000" i="1" smtClean="0">
                <a:solidFill>
                  <a:srgbClr val="000000"/>
                </a:solidFill>
              </a:rPr>
              <a:t>structure</a:t>
            </a:r>
          </a:p>
          <a:p>
            <a:pPr lvl="2" eaLnBrk="1" hangingPunct="1">
              <a:buFontTx/>
              <a:buNone/>
            </a:pPr>
            <a:r>
              <a:rPr lang="en-US" altLang="en-US" sz="3000" smtClean="0">
                <a:solidFill>
                  <a:srgbClr val="000000"/>
                </a:solidFill>
              </a:rPr>
              <a:t>- Physical relationships among body parts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15875"/>
            <a:ext cx="8229600" cy="1158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Anatomy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355725" y="3392488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endParaRPr lang="en-US" altLang="en-US" sz="2400">
              <a:latin typeface="Arial" pitchFamily="34" charset="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 rot="10800000" flipV="1">
            <a:off x="838200" y="49530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>
                <a:latin typeface="Arial" pitchFamily="34" charset="0"/>
              </a:rPr>
              <a:t>Microscopic anatomy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0" y="13716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 eaLnBrk="1" hangingPunct="1">
              <a:spcBef>
                <a:spcPct val="20000"/>
              </a:spcBef>
            </a:pPr>
            <a:r>
              <a:rPr lang="en-US" altLang="en-US" sz="3200"/>
              <a:t>Study of: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838200" y="3886200"/>
            <a:ext cx="3113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400">
                <a:solidFill>
                  <a:srgbClr val="000000"/>
                </a:solidFill>
              </a:rPr>
              <a:t>Gross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4138"/>
            <a:ext cx="7693025" cy="662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73595"/>
            <a:ext cx="8839200" cy="701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Anatomical Landmarks &amp; Body Regions</a:t>
            </a:r>
          </a:p>
        </p:txBody>
      </p:sp>
      <p:sp>
        <p:nvSpPr>
          <p:cNvPr id="51203" name="Text Box 12"/>
          <p:cNvSpPr txBox="1">
            <a:spLocks noChangeArrowheads="1"/>
          </p:cNvSpPr>
          <p:nvPr/>
        </p:nvSpPr>
        <p:spPr bwMode="auto">
          <a:xfrm>
            <a:off x="7848600" y="63246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>
                <a:latin typeface="Arial" pitchFamily="34" charset="0"/>
              </a:rPr>
              <a:t>Figure 1-6(a)</a:t>
            </a:r>
            <a:endParaRPr lang="en-US" altLang="en-US" sz="2400">
              <a:latin typeface="Arial" pitchFamily="34" charset="0"/>
            </a:endParaRPr>
          </a:p>
        </p:txBody>
      </p:sp>
      <p:pic>
        <p:nvPicPr>
          <p:cNvPr id="51204" name="Picture 13" descr="01_06bAnatomLandmrkPost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44958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1" descr="01_06aAnatomLandmrkAntr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54864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5715000" cy="2147888"/>
          </a:xfrm>
        </p:spPr>
        <p:txBody>
          <a:bodyPr/>
          <a:lstStyle/>
          <a:p>
            <a:pPr marL="666750" eaLnBrk="1" hangingPunct="1">
              <a:buFont typeface="Wingdings 3" pitchFamily="18" charset="2"/>
              <a:buNone/>
            </a:pPr>
            <a:r>
              <a:rPr lang="en-US" altLang="en-US" smtClean="0"/>
              <a:t>Standard reference position</a:t>
            </a:r>
          </a:p>
          <a:p>
            <a:pPr marL="1276350" lvl="2" indent="-342900" eaLnBrk="1" hangingPunct="1">
              <a:buClr>
                <a:srgbClr val="07256B"/>
              </a:buClr>
              <a:buFont typeface="Wingdings" pitchFamily="2" charset="2"/>
              <a:buChar char="§"/>
            </a:pPr>
            <a:r>
              <a:rPr lang="en-US" altLang="en-US" smtClean="0"/>
              <a:t>Hands at side</a:t>
            </a:r>
          </a:p>
          <a:p>
            <a:pPr marL="1276350" lvl="2" indent="-342900" eaLnBrk="1" hangingPunct="1">
              <a:buClr>
                <a:srgbClr val="07256B"/>
              </a:buClr>
              <a:buFont typeface="Wingdings" pitchFamily="2" charset="2"/>
              <a:buChar char="§"/>
            </a:pPr>
            <a:r>
              <a:rPr lang="en-US" altLang="en-US" smtClean="0"/>
              <a:t>Palms forward</a:t>
            </a:r>
          </a:p>
          <a:p>
            <a:pPr marL="1276350" lvl="2" indent="-342900" eaLnBrk="1" hangingPunct="1">
              <a:buClr>
                <a:srgbClr val="07256B"/>
              </a:buClr>
              <a:buFont typeface="Wingdings" pitchFamily="2" charset="2"/>
              <a:buChar char="§"/>
            </a:pPr>
            <a:r>
              <a:rPr lang="en-US" altLang="en-US" smtClean="0"/>
              <a:t>Feet together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15875"/>
            <a:ext cx="8229600" cy="1158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Anatomical Position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73738C"/>
                </a:solidFill>
                <a:latin typeface="Arial" pitchFamily="34" charset="0"/>
              </a:rPr>
              <a:t>Copyright © 2007 Pearson Education, Inc., publishing as Benjamin Cummings</a:t>
            </a:r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graphicFrame>
        <p:nvGraphicFramePr>
          <p:cNvPr id="53253" name="Object 8"/>
          <p:cNvGraphicFramePr>
            <a:graphicFrameLocks noChangeAspect="1"/>
          </p:cNvGraphicFramePr>
          <p:nvPr/>
        </p:nvGraphicFramePr>
        <p:xfrm>
          <a:off x="6019800" y="914400"/>
          <a:ext cx="2789238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Image" r:id="rId4" imgW="6044444" imgH="12088889" progId="PhotoshopElements.Image.2">
                  <p:embed/>
                </p:oleObj>
              </mc:Choice>
              <mc:Fallback>
                <p:oleObj name="Image" r:id="rId4" imgW="6044444" imgH="12088889" progId="PhotoshopElements.Image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789238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01_08-DirectionalRef_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86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Directional Terms</a:t>
            </a:r>
          </a:p>
        </p:txBody>
      </p:sp>
      <p:sp>
        <p:nvSpPr>
          <p:cNvPr id="423944" name="Text Box 8"/>
          <p:cNvSpPr txBox="1">
            <a:spLocks noChangeArrowheads="1"/>
          </p:cNvSpPr>
          <p:nvPr/>
        </p:nvSpPr>
        <p:spPr bwMode="auto">
          <a:xfrm>
            <a:off x="4038600" y="990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Arial" pitchFamily="34" charset="0"/>
              </a:rPr>
              <a:t>Superior</a:t>
            </a:r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4038600" y="6248400"/>
            <a:ext cx="1387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Inferior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810000"/>
            <a:ext cx="228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91000" y="3810000"/>
            <a:ext cx="838200" cy="228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191000" y="38100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Inferior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38600" y="6248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4" grpId="0"/>
      <p:bldP spid="4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01_08-DirectionalRef_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86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6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Directional Terms</a:t>
            </a:r>
          </a:p>
        </p:txBody>
      </p:sp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4038600" y="990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Arial" pitchFamily="34" charset="0"/>
              </a:rPr>
              <a:t>Superior</a:t>
            </a:r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4038600" y="6248400"/>
            <a:ext cx="1387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Inferior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810000"/>
            <a:ext cx="228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191000" y="3810000"/>
            <a:ext cx="838200" cy="228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328" name="TextBox 43"/>
          <p:cNvSpPr txBox="1">
            <a:spLocks noChangeArrowheads="1"/>
          </p:cNvSpPr>
          <p:nvPr/>
        </p:nvSpPr>
        <p:spPr bwMode="auto">
          <a:xfrm>
            <a:off x="4191000" y="38100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Inferior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38600" y="62484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62600" y="1143000"/>
            <a:ext cx="1447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Cephalic</a:t>
            </a:r>
            <a:r>
              <a:rPr lang="en-US" altLang="en-US" sz="2400" b="1">
                <a:latin typeface="Arial" pitchFamily="34" charset="0"/>
              </a:rPr>
              <a:t> </a:t>
            </a:r>
            <a:r>
              <a:rPr lang="en-US" altLang="en-US" sz="1400" b="1">
                <a:latin typeface="Arial" pitchFamily="34" charset="0"/>
              </a:rPr>
              <a:t>Cranial</a:t>
            </a:r>
          </a:p>
          <a:p>
            <a:pPr eaLnBrk="1" hangingPunct="1"/>
            <a:endParaRPr lang="en-US" altLang="en-US" sz="1400">
              <a:latin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3657600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Caudal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67600" y="23622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Anterior or ventral</a:t>
            </a:r>
            <a:endParaRPr lang="en-US" altLang="en-US" sz="1400">
              <a:latin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24400" y="23622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Posterior or dorsal</a:t>
            </a:r>
            <a:endParaRPr lang="en-US" altLang="en-US" sz="1400">
              <a:latin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3600" y="31242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Medial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30480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38600" y="3886200"/>
            <a:ext cx="990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7347" name="Picture 2" descr="01_08-DirectionalRef_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0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Directional Terms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4038600" y="990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Arial" pitchFamily="34" charset="0"/>
              </a:rPr>
              <a:t>Superior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038600" y="6248400"/>
            <a:ext cx="1387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Inferior</a:t>
            </a: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5562600" y="1295400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Arial" pitchFamily="34" charset="0"/>
              </a:rPr>
              <a:t>Cephalic Cranial</a:t>
            </a:r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562600" y="36576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Arial" pitchFamily="34" charset="0"/>
              </a:rPr>
              <a:t>Caudal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7467600" y="2362200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Arial" pitchFamily="34" charset="0"/>
              </a:rPr>
              <a:t>Anterior or ventral</a:t>
            </a:r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4724400" y="2506663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57355" name="Text Box 10"/>
          <p:cNvSpPr txBox="1">
            <a:spLocks noChangeArrowheads="1"/>
          </p:cNvSpPr>
          <p:nvPr/>
        </p:nvSpPr>
        <p:spPr bwMode="auto">
          <a:xfrm>
            <a:off x="4724400" y="2362200"/>
            <a:ext cx="1447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Arial" pitchFamily="34" charset="0"/>
              </a:rPr>
              <a:t>Posterior or dorsal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2000" y="2057400"/>
            <a:ext cx="3505200" cy="2514600"/>
            <a:chOff x="480" y="1296"/>
            <a:chExt cx="2208" cy="1584"/>
          </a:xfrm>
        </p:grpSpPr>
        <p:sp>
          <p:nvSpPr>
            <p:cNvPr id="57366" name="Text Box 11"/>
            <p:cNvSpPr txBox="1">
              <a:spLocks noChangeArrowheads="1"/>
            </p:cNvSpPr>
            <p:nvPr/>
          </p:nvSpPr>
          <p:spPr bwMode="auto">
            <a:xfrm>
              <a:off x="2064" y="1296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</a:rPr>
                <a:t>Proximal</a:t>
              </a:r>
            </a:p>
          </p:txBody>
        </p:sp>
        <p:sp>
          <p:nvSpPr>
            <p:cNvPr id="57367" name="Text Box 12"/>
            <p:cNvSpPr txBox="1">
              <a:spLocks noChangeArrowheads="1"/>
            </p:cNvSpPr>
            <p:nvPr/>
          </p:nvSpPr>
          <p:spPr bwMode="auto">
            <a:xfrm>
              <a:off x="480" y="2688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</a:rPr>
                <a:t>Proximal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990600" y="4267200"/>
            <a:ext cx="3733800" cy="1905000"/>
            <a:chOff x="624" y="2688"/>
            <a:chExt cx="2352" cy="1200"/>
          </a:xfrm>
        </p:grpSpPr>
        <p:sp>
          <p:nvSpPr>
            <p:cNvPr id="57364" name="Text Box 14"/>
            <p:cNvSpPr txBox="1">
              <a:spLocks noChangeArrowheads="1"/>
            </p:cNvSpPr>
            <p:nvPr/>
          </p:nvSpPr>
          <p:spPr bwMode="auto">
            <a:xfrm>
              <a:off x="2256" y="2688"/>
              <a:ext cx="7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</a:rPr>
                <a:t>Distal</a:t>
              </a:r>
            </a:p>
          </p:txBody>
        </p:sp>
        <p:sp>
          <p:nvSpPr>
            <p:cNvPr id="57365" name="Text Box 15"/>
            <p:cNvSpPr txBox="1">
              <a:spLocks noChangeArrowheads="1"/>
            </p:cNvSpPr>
            <p:nvPr/>
          </p:nvSpPr>
          <p:spPr bwMode="auto">
            <a:xfrm>
              <a:off x="624" y="3696"/>
              <a:ext cx="8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>
                  <a:latin typeface="Arial" pitchFamily="34" charset="0"/>
                </a:rPr>
                <a:t>Distal</a:t>
              </a:r>
            </a:p>
          </p:txBody>
        </p:sp>
      </p:grpSp>
      <p:sp>
        <p:nvSpPr>
          <p:cNvPr id="57358" name="TextBox 3"/>
          <p:cNvSpPr txBox="1">
            <a:spLocks noChangeArrowheads="1"/>
          </p:cNvSpPr>
          <p:nvPr/>
        </p:nvSpPr>
        <p:spPr bwMode="auto">
          <a:xfrm>
            <a:off x="533400" y="3097213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Lateral</a:t>
            </a:r>
          </a:p>
        </p:txBody>
      </p:sp>
      <p:sp>
        <p:nvSpPr>
          <p:cNvPr id="57359" name="TextBox 4"/>
          <p:cNvSpPr txBox="1">
            <a:spLocks noChangeArrowheads="1"/>
          </p:cNvSpPr>
          <p:nvPr/>
        </p:nvSpPr>
        <p:spPr bwMode="auto">
          <a:xfrm>
            <a:off x="2133600" y="3097213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Medial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5800" y="3962400"/>
            <a:ext cx="762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8600" y="6172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4800" y="3886200"/>
            <a:ext cx="9144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363" name="TextBox 20"/>
          <p:cNvSpPr txBox="1">
            <a:spLocks noChangeArrowheads="1"/>
          </p:cNvSpPr>
          <p:nvPr/>
        </p:nvSpPr>
        <p:spPr bwMode="auto">
          <a:xfrm>
            <a:off x="4114800" y="38862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Inferior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442325" cy="10318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en-US" sz="2800" smtClean="0">
                <a:latin typeface="Arial" pitchFamily="34" charset="0"/>
                <a:cs typeface="Arial" pitchFamily="34" charset="0"/>
              </a:rPr>
              <a:t>Superficial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2800" smtClean="0">
                <a:latin typeface="Arial" pitchFamily="34" charset="0"/>
                <a:cs typeface="Arial" pitchFamily="34" charset="0"/>
              </a:rPr>
              <a:t>Deep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Directional Terms</a:t>
            </a:r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304800" y="2701925"/>
            <a:ext cx="31242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itchFamily="34" charset="0"/>
              </a:rPr>
              <a:t>Prone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ial" pitchFamily="34" charset="0"/>
              </a:rPr>
              <a:t>Supine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3733800" cy="2124075"/>
          </a:xfrm>
        </p:spPr>
        <p:txBody>
          <a:bodyPr/>
          <a:lstStyle/>
          <a:p>
            <a:pPr lvl="1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Sagittal</a:t>
            </a:r>
          </a:p>
          <a:p>
            <a:pPr lvl="2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midsagittal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parasagittal</a:t>
            </a:r>
          </a:p>
          <a:p>
            <a:pPr lvl="1"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Coronal/Frontal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15875"/>
            <a:ext cx="8229600" cy="701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Body Planes &amp; Sections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457200" y="42672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0000FF"/>
              </a:buClr>
              <a:buSzPct val="102000"/>
              <a:buFont typeface="Wingdings" pitchFamily="2" charset="2"/>
              <a:buChar char="§"/>
            </a:pPr>
            <a:r>
              <a:rPr lang="en-US" altLang="en-US" sz="2400" dirty="0">
                <a:latin typeface="Arial" pitchFamily="34" charset="0"/>
              </a:rPr>
              <a:t> Cross-section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914400"/>
            <a:ext cx="5867400" cy="3200400"/>
            <a:chOff x="240" y="576"/>
            <a:chExt cx="3696" cy="2448"/>
          </a:xfrm>
        </p:grpSpPr>
        <p:sp>
          <p:nvSpPr>
            <p:cNvPr id="59399" name="Text Box 6"/>
            <p:cNvSpPr txBox="1">
              <a:spLocks noChangeArrowheads="1"/>
            </p:cNvSpPr>
            <p:nvPr/>
          </p:nvSpPr>
          <p:spPr bwMode="auto">
            <a:xfrm>
              <a:off x="240" y="576"/>
              <a:ext cx="369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3400">
                  <a:latin typeface="Arial" pitchFamily="34" charset="0"/>
                </a:rPr>
                <a:t>Longitudinal planes/sections</a:t>
              </a:r>
            </a:p>
          </p:txBody>
        </p:sp>
        <p:sp>
          <p:nvSpPr>
            <p:cNvPr id="59400" name="Rectangle 7"/>
            <p:cNvSpPr>
              <a:spLocks noChangeArrowheads="1"/>
            </p:cNvSpPr>
            <p:nvPr/>
          </p:nvSpPr>
          <p:spPr bwMode="auto">
            <a:xfrm>
              <a:off x="240" y="2640"/>
              <a:ext cx="264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altLang="en-US" sz="3400"/>
                <a:t>Transverse Plane</a:t>
              </a:r>
            </a:p>
          </p:txBody>
        </p:sp>
      </p:grpSp>
      <p:pic>
        <p:nvPicPr>
          <p:cNvPr id="59398" name="Picture 9" descr="01_09PlanesofSection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51054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/>
      <p:bldP spid="3153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66800"/>
            <a:ext cx="7788275" cy="3648075"/>
          </a:xfrm>
        </p:spPr>
        <p:txBody>
          <a:bodyPr/>
          <a:lstStyle/>
          <a:p>
            <a:pPr eaLnBrk="1" hangingPunct="1"/>
            <a:r>
              <a:rPr lang="en-US" altLang="en-US" smtClean="0"/>
              <a:t>Cranial cavity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Spinal cavity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Ventral body cavity</a:t>
            </a:r>
          </a:p>
          <a:p>
            <a:pPr lvl="2" eaLnBrk="1" hangingPunct="1">
              <a:lnSpc>
                <a:spcPct val="110000"/>
              </a:lnSpc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15875"/>
            <a:ext cx="8229600" cy="930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Body Cavities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65125" y="6580188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pic>
        <p:nvPicPr>
          <p:cNvPr id="61445" name="Picture 6" descr="01_10aVentralBodyCav_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66071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Body Cavities</a:t>
            </a:r>
          </a:p>
        </p:txBody>
      </p:sp>
      <p:pic>
        <p:nvPicPr>
          <p:cNvPr id="63491" name="Picture 5" descr="01_10aVentralBodyCav_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712913"/>
            <a:ext cx="660717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381000" y="9144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</a:rPr>
              <a:t>Diaphragm subdivides </a:t>
            </a:r>
            <a:r>
              <a:rPr lang="en-US" altLang="en-US" sz="3200" dirty="0" smtClean="0">
                <a:solidFill>
                  <a:srgbClr val="000000"/>
                </a:solidFill>
              </a:rPr>
              <a:t>ventral body </a:t>
            </a:r>
            <a:r>
              <a:rPr lang="en-US" altLang="en-US" sz="3200" dirty="0">
                <a:solidFill>
                  <a:srgbClr val="000000"/>
                </a:solidFill>
              </a:rPr>
              <a:t>cavity into:</a:t>
            </a:r>
          </a:p>
          <a:p>
            <a:pPr eaLnBrk="1" hangingPunct="1"/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2743200" y="3878263"/>
            <a:ext cx="434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pitchFamily="34" charset="0"/>
              </a:rPr>
              <a:t>Thoracic cavity</a:t>
            </a:r>
          </a:p>
        </p:txBody>
      </p:sp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2895600" y="5257800"/>
            <a:ext cx="563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pitchFamily="34" charset="0"/>
              </a:rPr>
              <a:t>Abdominopelvic cavity</a:t>
            </a: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>
            <a:off x="2438400" y="3733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6" name="Line 11"/>
          <p:cNvSpPr>
            <a:spLocks noChangeShapeType="1"/>
          </p:cNvSpPr>
          <p:nvPr/>
        </p:nvSpPr>
        <p:spPr bwMode="auto">
          <a:xfrm flipV="1">
            <a:off x="2514600" y="4114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>
            <a:off x="2438400" y="518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 flipV="1">
            <a:off x="2438400" y="5486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47800"/>
            <a:ext cx="7010400" cy="177958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en-US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Study of: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human  body </a:t>
            </a:r>
            <a:r>
              <a:rPr lang="en-US" altLang="en-US" sz="32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function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15875"/>
            <a:ext cx="8229600" cy="1387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Physiology 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990600" y="4038600"/>
            <a:ext cx="723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Most physiological processes occur to maintain “</a:t>
            </a:r>
            <a:r>
              <a:rPr lang="en-US" altLang="en-US" sz="3200" b="1" i="1">
                <a:latin typeface="Arial" pitchFamily="34" charset="0"/>
              </a:rPr>
              <a:t>Homeostasis</a:t>
            </a:r>
            <a:r>
              <a:rPr lang="en-US" altLang="en-US" sz="3200">
                <a:latin typeface="Arial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15875"/>
            <a:ext cx="8229600" cy="701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Ventral Body Cavity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65125" y="6580188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pic>
        <p:nvPicPr>
          <p:cNvPr id="64516" name="Picture 9" descr="01_10aVentralBodyCav_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5943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0" descr="01_10aVentralBodyCav_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8213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1" descr="01_10cVentralBodyCav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4196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Text Box 12"/>
          <p:cNvSpPr txBox="1">
            <a:spLocks noChangeArrowheads="1"/>
          </p:cNvSpPr>
          <p:nvPr/>
        </p:nvSpPr>
        <p:spPr bwMode="auto">
          <a:xfrm>
            <a:off x="2667000" y="838200"/>
            <a:ext cx="62484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45720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9144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000000"/>
                </a:solidFill>
                <a:latin typeface="Arial" pitchFamily="34" charset="0"/>
              </a:rPr>
              <a:t>Thoracic cavity</a:t>
            </a:r>
          </a:p>
          <a:p>
            <a:pPr lvl="2" eaLnBrk="1" hangingPunct="1"/>
            <a:r>
              <a:rPr lang="en-US" altLang="en-US" sz="24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</a:rPr>
              <a:t>Pleural cavities (R and L)</a:t>
            </a:r>
          </a:p>
          <a:p>
            <a:pPr lvl="2" eaLnBrk="1" hangingPunct="1"/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</a:rPr>
              <a:t>	Mediastinum</a:t>
            </a:r>
          </a:p>
          <a:p>
            <a:pPr lvl="2" eaLnBrk="1" hangingPunct="1"/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Arial" pitchFamily="34" charset="0"/>
              </a:rPr>
              <a:t>	Pericardial </a:t>
            </a:r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</a:rPr>
              <a:t>cavity</a:t>
            </a:r>
            <a:endParaRPr lang="en-US" altLang="en-US" sz="28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5"/>
          <p:cNvSpPr txBox="1">
            <a:spLocks noChangeArrowheads="1"/>
          </p:cNvSpPr>
          <p:nvPr/>
        </p:nvSpPr>
        <p:spPr bwMode="auto">
          <a:xfrm>
            <a:off x="4724400" y="990600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45720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lvl="1" eaLnBrk="1" hangingPunct="1"/>
            <a:endParaRPr lang="en-US" altLang="en-US" sz="2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6563" name="Picture 10" descr="01_10aVentralBodyCav_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8213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7"/>
          <p:cNvSpPr txBox="1">
            <a:spLocks noChangeArrowheads="1"/>
          </p:cNvSpPr>
          <p:nvPr/>
        </p:nvSpPr>
        <p:spPr bwMode="auto">
          <a:xfrm>
            <a:off x="3124200" y="3200400"/>
            <a:ext cx="5410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45720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lvl="1" eaLnBrk="1" hangingPunct="1"/>
            <a:r>
              <a:rPr lang="en-US" altLang="en-US" sz="3200" b="1">
                <a:solidFill>
                  <a:srgbClr val="000000"/>
                </a:solidFill>
                <a:latin typeface="Arial" pitchFamily="34" charset="0"/>
              </a:rPr>
              <a:t>Abdominopelvic cavity:</a:t>
            </a:r>
          </a:p>
          <a:p>
            <a:pPr lvl="1" eaLnBrk="1" hangingPunct="1"/>
            <a:r>
              <a:rPr lang="en-US" altLang="en-US" sz="32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2800">
                <a:solidFill>
                  <a:srgbClr val="000000"/>
                </a:solidFill>
                <a:latin typeface="Arial" pitchFamily="34" charset="0"/>
              </a:rPr>
              <a:t>Abdominal cavity</a:t>
            </a:r>
          </a:p>
          <a:p>
            <a:pPr lvl="1" eaLnBrk="1" hangingPunct="1"/>
            <a:r>
              <a:rPr lang="en-US" altLang="en-US" sz="2800">
                <a:solidFill>
                  <a:srgbClr val="000000"/>
                </a:solidFill>
                <a:latin typeface="Arial" pitchFamily="34" charset="0"/>
              </a:rPr>
              <a:t>	Pelvic cavity</a:t>
            </a:r>
            <a:endParaRPr lang="en-US" altLang="en-US" sz="2800">
              <a:latin typeface="Arial" pitchFamily="34" charset="0"/>
            </a:endParaRP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Ventral Body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07360"/>
            <a:ext cx="7239000" cy="42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1" y="838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 Standard system of measurement used in science &amp; around the </a:t>
            </a:r>
            <a:r>
              <a:rPr lang="en-US" altLang="en-US" dirty="0" smtClean="0"/>
              <a:t>world</a:t>
            </a: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Metric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422" y="5181600"/>
            <a:ext cx="8868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map shows (in red) the countries that don't use the metric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Metric System</a:t>
            </a: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228600" y="1592263"/>
            <a:ext cx="8534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45720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Arial" pitchFamily="34" charset="0"/>
              </a:rPr>
              <a:t> Standard system of measurement </a:t>
            </a:r>
            <a:endParaRPr lang="en-US" altLang="en-US" sz="2400" dirty="0" smtClean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Arial" pitchFamily="34" charset="0"/>
              </a:rPr>
              <a:t> </a:t>
            </a:r>
            <a:r>
              <a:rPr lang="en-US" altLang="en-US" sz="2400" smtClean="0">
                <a:latin typeface="Arial" pitchFamily="34" charset="0"/>
              </a:rPr>
              <a:t>Based </a:t>
            </a:r>
            <a:r>
              <a:rPr lang="en-US" altLang="en-US" sz="2400" dirty="0">
                <a:latin typeface="Arial" pitchFamily="34" charset="0"/>
              </a:rPr>
              <a:t>on units of 10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Arial" pitchFamily="34" charset="0"/>
              </a:rPr>
              <a:t> Utilizes a standard metric unit depending upon whether you are measuring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Arial" pitchFamily="34" charset="0"/>
              </a:rPr>
              <a:t> length – </a:t>
            </a:r>
            <a:r>
              <a:rPr lang="en-US" altLang="en-US" sz="2400" b="1" dirty="0">
                <a:solidFill>
                  <a:srgbClr val="0000FF"/>
                </a:solidFill>
                <a:latin typeface="Arial" pitchFamily="34" charset="0"/>
              </a:rPr>
              <a:t>meter (m)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Arial" pitchFamily="34" charset="0"/>
              </a:rPr>
              <a:t> </a:t>
            </a:r>
            <a:r>
              <a:rPr lang="en-US" altLang="en-US" sz="2400" dirty="0">
                <a:latin typeface="Arial" pitchFamily="34" charset="0"/>
              </a:rPr>
              <a:t>volume – </a:t>
            </a:r>
            <a:r>
              <a:rPr lang="en-US" altLang="en-US" sz="2400" b="1" dirty="0">
                <a:solidFill>
                  <a:srgbClr val="0000FF"/>
                </a:solidFill>
                <a:latin typeface="Arial" pitchFamily="34" charset="0"/>
              </a:rPr>
              <a:t>liter (L)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latin typeface="Arial" pitchFamily="34" charset="0"/>
              </a:rPr>
              <a:t> mass – </a:t>
            </a:r>
            <a:r>
              <a:rPr lang="en-US" altLang="en-US" sz="2400" b="1" dirty="0">
                <a:solidFill>
                  <a:srgbClr val="0000FF"/>
                </a:solidFill>
                <a:latin typeface="Arial" pitchFamily="34" charset="0"/>
              </a:rPr>
              <a:t>gram 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Metric System</a:t>
            </a:r>
          </a:p>
        </p:txBody>
      </p:sp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30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itchFamily="34" charset="0"/>
              </a:rPr>
              <a:t>The standard units of measurement (m, L, g) can be modified by the addition of a prefix, which will change the value of the measurement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838200" y="2254250"/>
            <a:ext cx="67818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itchFamily="34" charset="0"/>
              </a:rPr>
              <a:t>The most commonly used prefixes include: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Arial" pitchFamily="34" charset="0"/>
              </a:rPr>
              <a:t> mega (M) = 1,000,000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Arial" pitchFamily="34" charset="0"/>
              </a:rPr>
              <a:t> kilo (k) – 1000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</a:rPr>
              <a:t>centi</a:t>
            </a:r>
            <a:r>
              <a:rPr lang="en-US" altLang="en-US" sz="2400" dirty="0">
                <a:latin typeface="Arial" pitchFamily="34" charset="0"/>
              </a:rPr>
              <a:t> (c) – 1/100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</a:rPr>
              <a:t>milli</a:t>
            </a:r>
            <a:r>
              <a:rPr lang="en-US" altLang="en-US" sz="2400" dirty="0">
                <a:latin typeface="Arial" pitchFamily="34" charset="0"/>
              </a:rPr>
              <a:t> (m) – 1/1000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Arial" pitchFamily="34" charset="0"/>
              </a:rPr>
              <a:t> micro (</a:t>
            </a:r>
            <a:r>
              <a:rPr lang="en-US" altLang="en-US" sz="2800" dirty="0">
                <a:latin typeface="Harlow Solid Italic" pitchFamily="82" charset="0"/>
              </a:rPr>
              <a:t>u</a:t>
            </a:r>
            <a:r>
              <a:rPr lang="en-US" altLang="en-US" sz="2400" dirty="0">
                <a:latin typeface="Arial" pitchFamily="34" charset="0"/>
              </a:rPr>
              <a:t>) – 1/1,000,000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</a:rPr>
              <a:t>nano</a:t>
            </a:r>
            <a:r>
              <a:rPr lang="en-US" altLang="en-US" sz="2400" dirty="0">
                <a:latin typeface="Arial" pitchFamily="34" charset="0"/>
              </a:rPr>
              <a:t> (n) – 1/1,000,000,000</a:t>
            </a:r>
            <a:endParaRPr lang="en-US" altLang="en-US" sz="2800" i="1" dirty="0">
              <a:latin typeface="Bookshelf Symbol 7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The Metric System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81000" y="1668463"/>
            <a:ext cx="8382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" pitchFamily="34" charset="0"/>
              </a:rPr>
              <a:t>To change from </a:t>
            </a:r>
            <a:r>
              <a:rPr lang="en-US" altLang="en-US" sz="2400" i="1" u="sng">
                <a:latin typeface="Arial" pitchFamily="34" charset="0"/>
              </a:rPr>
              <a:t>smaller units</a:t>
            </a:r>
            <a:r>
              <a:rPr lang="en-US" altLang="en-US" sz="2400" u="sng">
                <a:latin typeface="Arial" pitchFamily="34" charset="0"/>
              </a:rPr>
              <a:t> --&gt; </a:t>
            </a:r>
            <a:r>
              <a:rPr lang="en-US" altLang="en-US" sz="2400" i="1" u="sng">
                <a:latin typeface="Arial" pitchFamily="34" charset="0"/>
              </a:rPr>
              <a:t>larger units</a:t>
            </a:r>
            <a:r>
              <a:rPr lang="en-US" altLang="en-US" sz="2400">
                <a:latin typeface="Arial" pitchFamily="34" charset="0"/>
              </a:rPr>
              <a:t>, you must </a:t>
            </a:r>
            <a:r>
              <a:rPr lang="en-US" altLang="en-US" sz="2400" b="1" u="sng">
                <a:latin typeface="Arial" pitchFamily="34" charset="0"/>
              </a:rPr>
              <a:t>DIVIDE</a:t>
            </a:r>
            <a:r>
              <a:rPr lang="en-US" altLang="en-US" sz="2400">
                <a:latin typeface="Arial" pitchFamily="34" charset="0"/>
              </a:rPr>
              <a:t> by the appropriate factor of 10 (because there or less larger units that fit into the number).</a:t>
            </a:r>
          </a:p>
          <a:p>
            <a:pPr eaLnBrk="1" hangingPunct="1"/>
            <a:r>
              <a:rPr lang="en-US" altLang="en-US" sz="2400">
                <a:latin typeface="Arial" pitchFamily="34" charset="0"/>
              </a:rPr>
              <a:t>	ie:  	1 millimeter (1mm) = 1/1000 meters = 0.001 m</a:t>
            </a:r>
          </a:p>
          <a:p>
            <a:pPr eaLnBrk="1" hangingPunct="1"/>
            <a:r>
              <a:rPr lang="en-US" altLang="en-US" sz="2400">
                <a:latin typeface="Arial" pitchFamily="34" charset="0"/>
              </a:rPr>
              <a:t>		5 millimeters (5mm) = 5/10 centimeters (cm) = 			0.5 cm</a:t>
            </a:r>
          </a:p>
          <a:p>
            <a:pPr eaLnBrk="1" hangingPunct="1"/>
            <a:r>
              <a:rPr lang="en-US" altLang="en-US" sz="2400" u="sng">
                <a:latin typeface="Arial" pitchFamily="34" charset="0"/>
              </a:rPr>
              <a:t>Note:</a:t>
            </a:r>
            <a:r>
              <a:rPr lang="en-US" altLang="en-US" sz="2400">
                <a:latin typeface="Arial" pitchFamily="34" charset="0"/>
              </a:rPr>
              <a:t>	</a:t>
            </a:r>
            <a:r>
              <a:rPr lang="en-US" altLang="en-US" sz="2400">
                <a:solidFill>
                  <a:srgbClr val="0000FF"/>
                </a:solidFill>
                <a:latin typeface="Arial" pitchFamily="34" charset="0"/>
              </a:rPr>
              <a:t>dividing a number by a factor of 10 is the same thing as moving the decimal point to the </a:t>
            </a:r>
            <a:r>
              <a:rPr lang="en-US" altLang="en-US" sz="2400" u="sng">
                <a:solidFill>
                  <a:srgbClr val="0000FF"/>
                </a:solidFill>
                <a:latin typeface="Arial" pitchFamily="34" charset="0"/>
              </a:rPr>
              <a:t>LEFT</a:t>
            </a:r>
            <a:r>
              <a:rPr lang="en-US" altLang="en-US" sz="2400">
                <a:solidFill>
                  <a:srgbClr val="0000FF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The Metric System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686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" pitchFamily="34" charset="0"/>
              </a:rPr>
              <a:t>To change from </a:t>
            </a:r>
            <a:r>
              <a:rPr lang="en-US" altLang="en-US" sz="2400" i="1" u="sng">
                <a:latin typeface="Arial" pitchFamily="34" charset="0"/>
              </a:rPr>
              <a:t>larger units</a:t>
            </a:r>
            <a:r>
              <a:rPr lang="en-US" altLang="en-US" sz="2400" u="sng">
                <a:latin typeface="Arial" pitchFamily="34" charset="0"/>
              </a:rPr>
              <a:t> --&gt; </a:t>
            </a:r>
            <a:r>
              <a:rPr lang="en-US" altLang="en-US" sz="2400" i="1" u="sng">
                <a:latin typeface="Arial" pitchFamily="34" charset="0"/>
              </a:rPr>
              <a:t>smaller units</a:t>
            </a:r>
            <a:r>
              <a:rPr lang="en-US" altLang="en-US" sz="2400">
                <a:latin typeface="Arial" pitchFamily="34" charset="0"/>
              </a:rPr>
              <a:t>, you must </a:t>
            </a:r>
            <a:r>
              <a:rPr lang="en-US" altLang="en-US" sz="2400" b="1" u="sng">
                <a:latin typeface="Arial" pitchFamily="34" charset="0"/>
              </a:rPr>
              <a:t>MULTIPLY</a:t>
            </a:r>
            <a:r>
              <a:rPr lang="en-US" altLang="en-US" sz="2400">
                <a:latin typeface="Arial" pitchFamily="34" charset="0"/>
              </a:rPr>
              <a:t> by the appropriate factor of 10 (because there are more smaller units that go into the number).</a:t>
            </a:r>
          </a:p>
          <a:p>
            <a:pPr eaLnBrk="1" hangingPunct="1"/>
            <a:r>
              <a:rPr lang="en-US" altLang="en-US" sz="2400">
                <a:latin typeface="Arial" pitchFamily="34" charset="0"/>
              </a:rPr>
              <a:t>	ie:	5 km = 5,000 m</a:t>
            </a:r>
          </a:p>
          <a:p>
            <a:pPr eaLnBrk="1" hangingPunct="1"/>
            <a:r>
              <a:rPr lang="en-US" altLang="en-US" sz="2400">
                <a:latin typeface="Arial" pitchFamily="34" charset="0"/>
              </a:rPr>
              <a:t>		3 kg (kilograms) = 3,000,000 mg (milligrams) </a:t>
            </a:r>
          </a:p>
          <a:p>
            <a:pPr eaLnBrk="1" hangingPunct="1"/>
            <a:r>
              <a:rPr lang="en-US" altLang="en-US" sz="2400">
                <a:latin typeface="Arial" pitchFamily="34" charset="0"/>
              </a:rPr>
              <a:t>		= 3x 10</a:t>
            </a:r>
            <a:r>
              <a:rPr lang="en-US" altLang="en-US" sz="2400" baseline="30000">
                <a:latin typeface="Arial" pitchFamily="34" charset="0"/>
              </a:rPr>
              <a:t>6</a:t>
            </a:r>
            <a:r>
              <a:rPr lang="en-US" altLang="en-US" sz="2400">
                <a:latin typeface="Arial" pitchFamily="34" charset="0"/>
              </a:rPr>
              <a:t> mg</a:t>
            </a:r>
          </a:p>
          <a:p>
            <a:pPr eaLnBrk="1" hangingPunct="1"/>
            <a:r>
              <a:rPr lang="en-US" altLang="en-US" sz="2400" u="sng">
                <a:latin typeface="Arial" pitchFamily="34" charset="0"/>
              </a:rPr>
              <a:t>Note:</a:t>
            </a:r>
            <a:r>
              <a:rPr lang="en-US" altLang="en-US" sz="2400">
                <a:latin typeface="Arial" pitchFamily="34" charset="0"/>
              </a:rPr>
              <a:t>  </a:t>
            </a:r>
            <a:r>
              <a:rPr lang="en-US" altLang="en-US" sz="2400">
                <a:solidFill>
                  <a:srgbClr val="0000FF"/>
                </a:solidFill>
                <a:latin typeface="Arial" pitchFamily="34" charset="0"/>
              </a:rPr>
              <a:t>multiplying a number by a factor of 10 is the same as moving the decimal to the </a:t>
            </a:r>
            <a:r>
              <a:rPr lang="en-US" altLang="en-US" sz="2400" u="sng">
                <a:solidFill>
                  <a:srgbClr val="0000FF"/>
                </a:solidFill>
                <a:latin typeface="Arial" pitchFamily="34" charset="0"/>
              </a:rPr>
              <a:t>RIGHT</a:t>
            </a:r>
            <a:r>
              <a:rPr lang="en-US" altLang="en-US" sz="2400">
                <a:solidFill>
                  <a:srgbClr val="0000FF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/>
              <a:t>The Metric System</a:t>
            </a: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itchFamily="34" charset="0"/>
              </a:rPr>
              <a:t>			Multiply------&gt;----&gt;----&gt;</a:t>
            </a:r>
          </a:p>
          <a:p>
            <a:pPr eaLnBrk="1" hangingPunct="1"/>
            <a:r>
              <a:rPr lang="en-US" altLang="en-US" sz="2400" dirty="0">
                <a:latin typeface="Arial" pitchFamily="34" charset="0"/>
              </a:rPr>
              <a:t>	</a:t>
            </a:r>
            <a:endParaRPr lang="en-US" altLang="en-US" sz="2400" u="sng" dirty="0">
              <a:latin typeface="Arial" pitchFamily="34" charset="0"/>
            </a:endParaRPr>
          </a:p>
          <a:p>
            <a:pPr eaLnBrk="1" hangingPunct="1"/>
            <a:r>
              <a:rPr lang="en-US" altLang="en-US" sz="2400" u="sng" dirty="0">
                <a:latin typeface="Arial" pitchFamily="34" charset="0"/>
              </a:rPr>
              <a:t>  </a:t>
            </a:r>
            <a:r>
              <a:rPr lang="en-US" altLang="en-US" sz="2400" u="sng" dirty="0" err="1">
                <a:latin typeface="Arial" pitchFamily="34" charset="0"/>
              </a:rPr>
              <a:t>l__l</a:t>
            </a:r>
            <a:r>
              <a:rPr lang="en-US" altLang="en-US" sz="2400" u="sng" dirty="0">
                <a:latin typeface="Arial" pitchFamily="34" charset="0"/>
              </a:rPr>
              <a:t>__ </a:t>
            </a:r>
            <a:r>
              <a:rPr lang="en-US" altLang="en-US" sz="2400" u="sng" dirty="0" err="1">
                <a:latin typeface="Arial" pitchFamily="34" charset="0"/>
              </a:rPr>
              <a:t>l__l___l____l_____l_____l___l</a:t>
            </a:r>
            <a:r>
              <a:rPr lang="en-US" altLang="en-US" sz="2400" u="sng" dirty="0">
                <a:latin typeface="Arial" pitchFamily="34" charset="0"/>
              </a:rPr>
              <a:t>__ _l_ _l_ _</a:t>
            </a:r>
            <a:r>
              <a:rPr lang="en-US" altLang="en-US" sz="2400" u="sng" dirty="0" err="1">
                <a:latin typeface="Arial" pitchFamily="34" charset="0"/>
              </a:rPr>
              <a:t>l__l</a:t>
            </a:r>
            <a:r>
              <a:rPr lang="en-US" altLang="en-US" sz="2400" u="sng" dirty="0">
                <a:latin typeface="Arial" pitchFamily="34" charset="0"/>
              </a:rPr>
              <a:t>__ l __</a:t>
            </a:r>
            <a:r>
              <a:rPr lang="en-US" altLang="en-US" sz="2400" u="sng" dirty="0" err="1">
                <a:latin typeface="Arial" pitchFamily="34" charset="0"/>
              </a:rPr>
              <a:t>l__l</a:t>
            </a:r>
            <a:endParaRPr lang="en-US" altLang="en-US" sz="2400" b="1" dirty="0">
              <a:latin typeface="Arial" pitchFamily="34" charset="0"/>
            </a:endParaRPr>
          </a:p>
          <a:p>
            <a:pPr eaLnBrk="1" hangingPunct="1"/>
            <a:r>
              <a:rPr lang="en-US" altLang="en-US" sz="2400" b="1" dirty="0">
                <a:latin typeface="Arial" pitchFamily="34" charset="0"/>
              </a:rPr>
              <a:t> M	      k      </a:t>
            </a:r>
            <a:r>
              <a:rPr lang="en-US" altLang="en-US" sz="2400" dirty="0">
                <a:latin typeface="Arial" pitchFamily="34" charset="0"/>
              </a:rPr>
              <a:t>h</a:t>
            </a:r>
            <a:r>
              <a:rPr lang="en-US" altLang="en-US" sz="2400" b="1" dirty="0">
                <a:latin typeface="Arial" pitchFamily="34" charset="0"/>
              </a:rPr>
              <a:t>      </a:t>
            </a:r>
            <a:r>
              <a:rPr lang="en-US" altLang="en-US" sz="2400" dirty="0">
                <a:latin typeface="Arial" pitchFamily="34" charset="0"/>
              </a:rPr>
              <a:t>da</a:t>
            </a:r>
            <a:r>
              <a:rPr lang="en-US" altLang="en-US" sz="2400" b="1" dirty="0">
                <a:latin typeface="Arial" pitchFamily="34" charset="0"/>
              </a:rPr>
              <a:t>    "unit“   </a:t>
            </a:r>
            <a:r>
              <a:rPr lang="en-US" altLang="en-US" sz="2400" dirty="0">
                <a:latin typeface="Arial" pitchFamily="34" charset="0"/>
              </a:rPr>
              <a:t>d</a:t>
            </a:r>
            <a:r>
              <a:rPr lang="en-US" altLang="en-US" sz="2400" b="1" dirty="0">
                <a:latin typeface="Arial" pitchFamily="34" charset="0"/>
              </a:rPr>
              <a:t>      c      m            </a:t>
            </a:r>
            <a:r>
              <a:rPr lang="en-US" altLang="en-US" sz="3200" b="1" dirty="0">
                <a:latin typeface="Harlow Solid Italic" pitchFamily="82" charset="0"/>
              </a:rPr>
              <a:t>u</a:t>
            </a:r>
            <a:r>
              <a:rPr lang="en-US" altLang="en-US" sz="2400" b="1" dirty="0">
                <a:latin typeface="Arial" pitchFamily="34" charset="0"/>
              </a:rPr>
              <a:t>               n</a:t>
            </a:r>
            <a:endParaRPr lang="en-US" altLang="en-US" sz="2400" dirty="0">
              <a:latin typeface="Arial" pitchFamily="34" charset="0"/>
            </a:endParaRPr>
          </a:p>
          <a:p>
            <a:pPr eaLnBrk="1" hangingPunct="1"/>
            <a:r>
              <a:rPr lang="en-US" altLang="en-US" sz="2400" dirty="0">
                <a:latin typeface="Arial" pitchFamily="34" charset="0"/>
              </a:rPr>
              <a:t>			        (m/l/g)</a:t>
            </a:r>
          </a:p>
          <a:p>
            <a:pPr eaLnBrk="1" hangingPunct="1"/>
            <a:endParaRPr lang="en-US" altLang="en-US" sz="2400" dirty="0">
              <a:latin typeface="Arial" pitchFamily="34" charset="0"/>
            </a:endParaRPr>
          </a:p>
          <a:p>
            <a:pPr eaLnBrk="1" hangingPunct="1"/>
            <a:endParaRPr lang="en-US" altLang="en-US" sz="2400" dirty="0" smtClean="0">
              <a:latin typeface="Arial" pitchFamily="34" charset="0"/>
            </a:endParaRPr>
          </a:p>
          <a:p>
            <a:pPr eaLnBrk="1" hangingPunct="1"/>
            <a:endParaRPr lang="en-US" altLang="en-US" sz="2400" dirty="0">
              <a:latin typeface="Arial" pitchFamily="34" charset="0"/>
            </a:endParaRPr>
          </a:p>
          <a:p>
            <a:pPr eaLnBrk="1" hangingPunct="1"/>
            <a:endParaRPr lang="en-US" altLang="en-US" sz="2400" dirty="0">
              <a:latin typeface="Arial" pitchFamily="34" charset="0"/>
            </a:endParaRPr>
          </a:p>
          <a:p>
            <a:pPr eaLnBrk="1" hangingPunct="1"/>
            <a:r>
              <a:rPr lang="en-US" altLang="en-US" sz="2400" dirty="0">
                <a:latin typeface="Arial" pitchFamily="34" charset="0"/>
              </a:rPr>
              <a:t>			&lt;------&lt;------&lt;-------Divide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81" y="3124200"/>
            <a:ext cx="385298" cy="104775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Mega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6584" y="3200645"/>
            <a:ext cx="385298" cy="894860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kilo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9062" y="3071019"/>
            <a:ext cx="385298" cy="115411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en-US" sz="1200" dirty="0" err="1"/>
              <a:t>centi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083511"/>
            <a:ext cx="385298" cy="12192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en-US" sz="1200" dirty="0" err="1"/>
              <a:t>milli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191531" y="3124200"/>
            <a:ext cx="385298" cy="12954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micro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0016" y="3124200"/>
            <a:ext cx="385298" cy="12954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eaLnBrk="1" hangingPunct="1">
              <a:defRPr/>
            </a:pPr>
            <a:r>
              <a:rPr lang="en-US" sz="1200" dirty="0" err="1"/>
              <a:t>nano</a:t>
            </a:r>
            <a:endParaRPr lang="en-US" sz="1200" dirty="0"/>
          </a:p>
        </p:txBody>
      </p:sp>
      <p:sp>
        <p:nvSpPr>
          <p:cNvPr id="71690" name="TextBox 8"/>
          <p:cNvSpPr txBox="1">
            <a:spLocks noChangeArrowheads="1"/>
          </p:cNvSpPr>
          <p:nvPr/>
        </p:nvSpPr>
        <p:spPr bwMode="auto">
          <a:xfrm>
            <a:off x="3298825" y="3692525"/>
            <a:ext cx="129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/>
              <a:t>meter/liter/gram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0086" y="3176969"/>
            <a:ext cx="351828" cy="990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000" dirty="0" err="1" smtClean="0"/>
              <a:t>hecto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3200645"/>
            <a:ext cx="351828" cy="914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000" dirty="0" err="1" smtClean="0"/>
              <a:t>deca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469" y="3930447"/>
            <a:ext cx="9624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(1,000,000)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70203" y="4039455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(1000)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91675" y="398778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(1)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35217" y="3987783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(10)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3442" y="4117409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(100)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3970338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(1/10)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94225" y="3135176"/>
            <a:ext cx="351828" cy="83880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000" dirty="0" err="1" smtClean="0"/>
              <a:t>deci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8811" y="4115045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(1/100)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5831449" y="4167569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(1/1000)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6903245" y="4172824"/>
            <a:ext cx="961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(1/1,000,000)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8153400" y="4039455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(1/1,000,000,000)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Study guide homework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8458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Understand the definition of specific anatomical terminology based upon analysis of the root term, prefix and suffix associated with the word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Use the following anatomical </a:t>
            </a:r>
            <a:r>
              <a:rPr lang="en-US" sz="1400" i="1" dirty="0"/>
              <a:t>Landmarks</a:t>
            </a:r>
            <a:r>
              <a:rPr lang="en-US" sz="1400" dirty="0"/>
              <a:t> (noun) &amp; regions (adjective) of the body appropriately and in place of the common body terms: </a:t>
            </a:r>
            <a:endParaRPr lang="en-US" sz="1400" b="1" u="sng" dirty="0"/>
          </a:p>
          <a:p>
            <a:r>
              <a:rPr lang="en-US" sz="1400" dirty="0"/>
              <a:t> </a:t>
            </a:r>
            <a:endParaRPr lang="en-US" sz="1400" b="1" u="sng" dirty="0"/>
          </a:p>
          <a:p>
            <a:r>
              <a:rPr lang="en-US" sz="1400" i="1" dirty="0" err="1" smtClean="0"/>
              <a:t>Cephalon</a:t>
            </a:r>
            <a:r>
              <a:rPr lang="en-US" sz="1400" dirty="0" smtClean="0"/>
              <a:t> </a:t>
            </a:r>
            <a:r>
              <a:rPr lang="en-US" sz="1400" dirty="0"/>
              <a:t>(cephalic)</a:t>
            </a:r>
            <a:endParaRPr lang="en-US" sz="1400" u="sng" dirty="0"/>
          </a:p>
          <a:p>
            <a:r>
              <a:rPr lang="en-US" sz="1400" i="1" dirty="0" smtClean="0"/>
              <a:t>Cranium</a:t>
            </a:r>
            <a:r>
              <a:rPr lang="en-US" sz="1400" dirty="0" smtClean="0"/>
              <a:t> </a:t>
            </a:r>
            <a:r>
              <a:rPr lang="en-US" sz="1400" dirty="0"/>
              <a:t>(cranial)				</a:t>
            </a:r>
            <a:r>
              <a:rPr lang="en-US" sz="1400" i="1" dirty="0" smtClean="0"/>
              <a:t>Gluteus</a:t>
            </a:r>
            <a:r>
              <a:rPr lang="en-US" sz="1400" dirty="0" smtClean="0"/>
              <a:t> </a:t>
            </a:r>
            <a:r>
              <a:rPr lang="en-US" sz="1400" dirty="0"/>
              <a:t>(gluteal)</a:t>
            </a:r>
            <a:endParaRPr lang="en-US" sz="1400" u="sng" dirty="0"/>
          </a:p>
          <a:p>
            <a:r>
              <a:rPr lang="es-MX" sz="1400" i="1" dirty="0" smtClean="0"/>
              <a:t>Oris</a:t>
            </a:r>
            <a:r>
              <a:rPr lang="es-MX" sz="1400" dirty="0" smtClean="0"/>
              <a:t> </a:t>
            </a:r>
            <a:r>
              <a:rPr lang="es-MX" sz="1400" dirty="0"/>
              <a:t>(oral)					</a:t>
            </a:r>
            <a:r>
              <a:rPr lang="es-MX" sz="1400" i="1" dirty="0" err="1" smtClean="0"/>
              <a:t>Inguen</a:t>
            </a:r>
            <a:r>
              <a:rPr lang="es-MX" sz="1400" dirty="0" smtClean="0"/>
              <a:t> </a:t>
            </a:r>
            <a:r>
              <a:rPr lang="es-MX" sz="1400" dirty="0"/>
              <a:t>(inguinal)</a:t>
            </a:r>
            <a:endParaRPr lang="en-US" sz="1400" dirty="0"/>
          </a:p>
          <a:p>
            <a:r>
              <a:rPr lang="es-MX" sz="1400" i="1" dirty="0" err="1" smtClean="0"/>
              <a:t>Cervicis</a:t>
            </a:r>
            <a:r>
              <a:rPr lang="es-MX" sz="1400" dirty="0" smtClean="0"/>
              <a:t> </a:t>
            </a:r>
            <a:r>
              <a:rPr lang="es-MX" sz="1400" dirty="0"/>
              <a:t>(cervical)				</a:t>
            </a:r>
            <a:r>
              <a:rPr lang="es-MX" sz="1400" i="1" dirty="0" smtClean="0"/>
              <a:t>Pubis</a:t>
            </a:r>
            <a:r>
              <a:rPr lang="es-MX" sz="1400" dirty="0" smtClean="0"/>
              <a:t> </a:t>
            </a:r>
            <a:r>
              <a:rPr lang="es-MX" sz="1400" dirty="0"/>
              <a:t>(</a:t>
            </a:r>
            <a:r>
              <a:rPr lang="es-MX" sz="1400" dirty="0" err="1"/>
              <a:t>pubic</a:t>
            </a:r>
            <a:r>
              <a:rPr lang="es-MX" sz="1400" dirty="0"/>
              <a:t>)</a:t>
            </a:r>
            <a:endParaRPr lang="en-US" sz="1400" dirty="0"/>
          </a:p>
          <a:p>
            <a:r>
              <a:rPr lang="en-US" sz="1400" i="1" dirty="0" err="1" smtClean="0"/>
              <a:t>Thoracis</a:t>
            </a:r>
            <a:r>
              <a:rPr lang="en-US" sz="1400" dirty="0" smtClean="0"/>
              <a:t>/</a:t>
            </a:r>
            <a:r>
              <a:rPr lang="en-US" sz="1400" i="1" dirty="0" smtClean="0"/>
              <a:t>thorax</a:t>
            </a:r>
            <a:r>
              <a:rPr lang="en-US" sz="1400" dirty="0" smtClean="0"/>
              <a:t> </a:t>
            </a:r>
            <a:r>
              <a:rPr lang="en-US" sz="1400" dirty="0"/>
              <a:t>(thoracic) (note: also relates to vertebrae)			</a:t>
            </a:r>
          </a:p>
          <a:p>
            <a:r>
              <a:rPr lang="en-US" sz="1400" i="1" dirty="0" smtClean="0"/>
              <a:t>Abdomen</a:t>
            </a:r>
            <a:r>
              <a:rPr lang="en-US" sz="1400" dirty="0" smtClean="0"/>
              <a:t> </a:t>
            </a:r>
            <a:r>
              <a:rPr lang="en-US" sz="1400" dirty="0"/>
              <a:t>(abdominal)				</a:t>
            </a:r>
            <a:r>
              <a:rPr lang="en-US" sz="1400" i="1" dirty="0"/>
              <a:t>Femur</a:t>
            </a:r>
            <a:r>
              <a:rPr lang="en-US" sz="1400" dirty="0"/>
              <a:t> (femoral)**</a:t>
            </a:r>
          </a:p>
          <a:p>
            <a:r>
              <a:rPr lang="en-US" sz="1400" i="1" dirty="0"/>
              <a:t>Umbilicus</a:t>
            </a:r>
            <a:r>
              <a:rPr lang="en-US" sz="1400" dirty="0"/>
              <a:t> (umbilical)				</a:t>
            </a:r>
            <a:r>
              <a:rPr lang="en-US" sz="1400" i="1" dirty="0"/>
              <a:t>Patella</a:t>
            </a:r>
            <a:r>
              <a:rPr lang="en-US" sz="1400" dirty="0"/>
              <a:t> (patellar)**</a:t>
            </a:r>
          </a:p>
          <a:p>
            <a:r>
              <a:rPr lang="en-US" sz="1400" i="1" dirty="0" err="1" smtClean="0"/>
              <a:t>Lumbus</a:t>
            </a:r>
            <a:r>
              <a:rPr lang="en-US" sz="1400" i="1" dirty="0" smtClean="0"/>
              <a:t>/Loin</a:t>
            </a:r>
            <a:r>
              <a:rPr lang="en-US" sz="1400" dirty="0" smtClean="0"/>
              <a:t> </a:t>
            </a:r>
            <a:r>
              <a:rPr lang="en-US" sz="1400" dirty="0"/>
              <a:t>(lumbar)				</a:t>
            </a:r>
            <a:r>
              <a:rPr lang="en-US" sz="1400" i="1" dirty="0" err="1"/>
              <a:t>Popliteus</a:t>
            </a:r>
            <a:r>
              <a:rPr lang="en-US" sz="1400" dirty="0"/>
              <a:t> (popliteal</a:t>
            </a:r>
            <a:r>
              <a:rPr lang="en-US" sz="1400" dirty="0" smtClean="0"/>
              <a:t>)**</a:t>
            </a:r>
            <a:endParaRPr lang="en-US" sz="1400" dirty="0"/>
          </a:p>
          <a:p>
            <a:r>
              <a:rPr lang="en-US" sz="1400" i="1" dirty="0" smtClean="0"/>
              <a:t>Pelvis</a:t>
            </a:r>
            <a:r>
              <a:rPr lang="en-US" sz="1400" dirty="0" smtClean="0"/>
              <a:t> </a:t>
            </a:r>
            <a:r>
              <a:rPr lang="en-US" sz="1400" dirty="0"/>
              <a:t>(pelvic)					</a:t>
            </a:r>
            <a:r>
              <a:rPr lang="en-US" sz="1400" i="1" dirty="0"/>
              <a:t>Crus</a:t>
            </a:r>
            <a:r>
              <a:rPr lang="en-US" sz="1400" dirty="0"/>
              <a:t> (</a:t>
            </a:r>
            <a:r>
              <a:rPr lang="en-US" sz="1400" dirty="0" err="1"/>
              <a:t>crural</a:t>
            </a:r>
            <a:r>
              <a:rPr lang="en-US" sz="1400" dirty="0"/>
              <a:t>)**</a:t>
            </a:r>
          </a:p>
          <a:p>
            <a:r>
              <a:rPr lang="en-US" sz="1400" i="1" dirty="0"/>
              <a:t>Acromion</a:t>
            </a:r>
            <a:r>
              <a:rPr lang="en-US" sz="1400" dirty="0"/>
              <a:t> (acromial)*				</a:t>
            </a:r>
            <a:r>
              <a:rPr lang="en-US" sz="1400" i="1" dirty="0" err="1"/>
              <a:t>Sura</a:t>
            </a:r>
            <a:r>
              <a:rPr lang="en-US" sz="1400" dirty="0"/>
              <a:t> (</a:t>
            </a:r>
            <a:r>
              <a:rPr lang="en-US" sz="1400" dirty="0" err="1"/>
              <a:t>sural</a:t>
            </a:r>
            <a:r>
              <a:rPr lang="en-US" sz="1400" dirty="0"/>
              <a:t> )**</a:t>
            </a:r>
          </a:p>
          <a:p>
            <a:r>
              <a:rPr lang="en-US" sz="1400" i="1" dirty="0"/>
              <a:t>Axilla</a:t>
            </a:r>
            <a:r>
              <a:rPr lang="en-US" sz="1400" dirty="0"/>
              <a:t> (axillary)*					</a:t>
            </a:r>
            <a:r>
              <a:rPr lang="en-US" sz="1400" i="1" dirty="0"/>
              <a:t>Tarsus</a:t>
            </a:r>
            <a:r>
              <a:rPr lang="en-US" sz="1400" dirty="0"/>
              <a:t> (tarsal)**</a:t>
            </a:r>
          </a:p>
          <a:p>
            <a:r>
              <a:rPr lang="es-MX" sz="1400" i="1" dirty="0" err="1"/>
              <a:t>Brachium</a:t>
            </a:r>
            <a:r>
              <a:rPr lang="es-MX" sz="1400" dirty="0"/>
              <a:t> (</a:t>
            </a:r>
            <a:r>
              <a:rPr lang="es-MX" sz="1400" dirty="0" err="1"/>
              <a:t>brachial</a:t>
            </a:r>
            <a:r>
              <a:rPr lang="es-MX" sz="1400" dirty="0"/>
              <a:t>)*				</a:t>
            </a:r>
            <a:r>
              <a:rPr lang="es-MX" sz="1400" i="1" dirty="0" err="1"/>
              <a:t>Calcaneus</a:t>
            </a:r>
            <a:r>
              <a:rPr lang="es-MX" sz="1400" dirty="0"/>
              <a:t> (</a:t>
            </a:r>
            <a:r>
              <a:rPr lang="es-MX" sz="1400" dirty="0" err="1"/>
              <a:t>calcaneal</a:t>
            </a:r>
            <a:r>
              <a:rPr lang="es-MX" sz="1400" dirty="0"/>
              <a:t>)**</a:t>
            </a:r>
            <a:endParaRPr lang="en-US" sz="1400" dirty="0"/>
          </a:p>
          <a:p>
            <a:r>
              <a:rPr lang="es-MX" sz="1400" i="1" dirty="0" err="1"/>
              <a:t>Antecubitis</a:t>
            </a:r>
            <a:r>
              <a:rPr lang="es-MX" sz="1400" dirty="0"/>
              <a:t> (</a:t>
            </a:r>
            <a:r>
              <a:rPr lang="es-MX" sz="1400" dirty="0" err="1"/>
              <a:t>antecubital</a:t>
            </a:r>
            <a:r>
              <a:rPr lang="es-MX" sz="1400" dirty="0"/>
              <a:t>)*				</a:t>
            </a:r>
            <a:r>
              <a:rPr lang="es-MX" sz="1400" i="1" dirty="0"/>
              <a:t>Pes</a:t>
            </a:r>
            <a:r>
              <a:rPr lang="es-MX" sz="1400" dirty="0"/>
              <a:t> (pedal)**</a:t>
            </a:r>
            <a:endParaRPr lang="en-US" sz="1400" dirty="0"/>
          </a:p>
          <a:p>
            <a:r>
              <a:rPr lang="en-US" sz="1400" i="1" dirty="0"/>
              <a:t>Olecranon</a:t>
            </a:r>
            <a:r>
              <a:rPr lang="en-US" sz="1400" dirty="0"/>
              <a:t> (</a:t>
            </a:r>
            <a:r>
              <a:rPr lang="en-US" sz="1400" dirty="0" err="1"/>
              <a:t>olecranal</a:t>
            </a:r>
            <a:r>
              <a:rPr lang="en-US" sz="1400" dirty="0"/>
              <a:t>)*				</a:t>
            </a:r>
            <a:r>
              <a:rPr lang="en-US" sz="1400" i="1" dirty="0"/>
              <a:t>Planta</a:t>
            </a:r>
            <a:r>
              <a:rPr lang="en-US" sz="1400" dirty="0"/>
              <a:t> (plantar)**</a:t>
            </a:r>
          </a:p>
          <a:p>
            <a:r>
              <a:rPr lang="en-US" sz="1400" i="1" dirty="0" err="1"/>
              <a:t>Antebrachium</a:t>
            </a:r>
            <a:r>
              <a:rPr lang="en-US" sz="1400" dirty="0"/>
              <a:t> (antebrachial)*			</a:t>
            </a:r>
            <a:r>
              <a:rPr lang="en-US" sz="1400" i="1" dirty="0"/>
              <a:t>Digits</a:t>
            </a:r>
            <a:r>
              <a:rPr lang="en-US" sz="1400" dirty="0"/>
              <a:t>/</a:t>
            </a:r>
            <a:r>
              <a:rPr lang="en-US" sz="1400" i="1" dirty="0"/>
              <a:t>Phalanges</a:t>
            </a:r>
            <a:r>
              <a:rPr lang="en-US" sz="1400" dirty="0"/>
              <a:t> (digital/phalangeal)**</a:t>
            </a:r>
          </a:p>
          <a:p>
            <a:r>
              <a:rPr lang="en-US" sz="1400" i="1" dirty="0"/>
              <a:t>Carpus</a:t>
            </a:r>
            <a:r>
              <a:rPr lang="en-US" sz="1400" dirty="0"/>
              <a:t> (carpal)*					</a:t>
            </a:r>
            <a:r>
              <a:rPr lang="en-US" sz="1400" i="1" dirty="0"/>
              <a:t>Hallux</a:t>
            </a:r>
            <a:r>
              <a:rPr lang="en-US" sz="1400" dirty="0"/>
              <a:t>**</a:t>
            </a:r>
          </a:p>
          <a:p>
            <a:r>
              <a:rPr lang="en-US" sz="1400" i="1" dirty="0"/>
              <a:t>Manus*</a:t>
            </a:r>
            <a:r>
              <a:rPr lang="en-US" sz="1400" dirty="0"/>
              <a:t>					</a:t>
            </a:r>
            <a:r>
              <a:rPr lang="en-US" sz="1400" dirty="0" smtClean="0"/>
              <a:t>(** </a:t>
            </a:r>
            <a:r>
              <a:rPr lang="en-US" sz="1400" dirty="0"/>
              <a:t>indicates parts of lower extremity)</a:t>
            </a:r>
          </a:p>
          <a:p>
            <a:r>
              <a:rPr lang="es-MX" sz="1400" i="1" dirty="0"/>
              <a:t>Palm</a:t>
            </a:r>
            <a:r>
              <a:rPr lang="es-MX" sz="1400" dirty="0"/>
              <a:t> (palmar /volar)*</a:t>
            </a:r>
            <a:endParaRPr lang="en-US" sz="1400" dirty="0"/>
          </a:p>
          <a:p>
            <a:r>
              <a:rPr lang="es-MX" sz="1400" i="1" dirty="0" err="1"/>
              <a:t>Digits</a:t>
            </a:r>
            <a:r>
              <a:rPr lang="es-MX" sz="1400" i="1" dirty="0"/>
              <a:t>/</a:t>
            </a:r>
            <a:r>
              <a:rPr lang="es-MX" sz="1400" i="1" dirty="0" err="1"/>
              <a:t>Phalanges</a:t>
            </a:r>
            <a:r>
              <a:rPr lang="es-MX" sz="1400" dirty="0"/>
              <a:t> (digital/</a:t>
            </a:r>
            <a:r>
              <a:rPr lang="es-MX" sz="1400" dirty="0" err="1"/>
              <a:t>phalangeal</a:t>
            </a:r>
            <a:r>
              <a:rPr lang="es-MX" sz="1400" dirty="0"/>
              <a:t>)*</a:t>
            </a:r>
            <a:endParaRPr lang="en-US" sz="1400" dirty="0"/>
          </a:p>
          <a:p>
            <a:r>
              <a:rPr lang="en-US" sz="1400" i="1" dirty="0"/>
              <a:t>Pollex</a:t>
            </a:r>
            <a:r>
              <a:rPr lang="en-US" sz="1400" dirty="0"/>
              <a:t>*</a:t>
            </a:r>
          </a:p>
          <a:p>
            <a:r>
              <a:rPr lang="en-US" sz="1400" dirty="0"/>
              <a:t>(* indicates parts of upper extremity)</a:t>
            </a:r>
          </a:p>
          <a:p>
            <a:r>
              <a:rPr lang="en-US" sz="1600" dirty="0"/>
              <a:t> 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56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8153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Describe the human anatomical position and its importance in clinical settings</a:t>
            </a:r>
            <a:endParaRPr lang="en-US" sz="1400" u="sng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Define and use the following appropriate directional terms:</a:t>
            </a:r>
            <a:endParaRPr lang="en-US" sz="1400" u="sng" dirty="0"/>
          </a:p>
          <a:p>
            <a:r>
              <a:rPr lang="en-US" sz="1400" dirty="0"/>
              <a:t>	superior (cephalic/cranial)</a:t>
            </a:r>
          </a:p>
          <a:p>
            <a:r>
              <a:rPr lang="en-US" sz="1400" dirty="0"/>
              <a:t>	inferior (caudal)</a:t>
            </a:r>
          </a:p>
          <a:p>
            <a:r>
              <a:rPr lang="en-US" sz="1400" dirty="0"/>
              <a:t>	</a:t>
            </a:r>
            <a:r>
              <a:rPr lang="es-MX" sz="1400" dirty="0"/>
              <a:t>anterior</a:t>
            </a:r>
            <a:endParaRPr lang="en-US" sz="1400" dirty="0"/>
          </a:p>
          <a:p>
            <a:r>
              <a:rPr lang="es-MX" sz="1400" dirty="0"/>
              <a:t>	ventral</a:t>
            </a:r>
            <a:endParaRPr lang="en-US" sz="1400" dirty="0"/>
          </a:p>
          <a:p>
            <a:r>
              <a:rPr lang="es-MX" sz="1400" dirty="0"/>
              <a:t>	posterior</a:t>
            </a:r>
            <a:endParaRPr lang="en-US" sz="1400" dirty="0"/>
          </a:p>
          <a:p>
            <a:r>
              <a:rPr lang="es-MX" sz="1400" dirty="0"/>
              <a:t>	dorsal</a:t>
            </a:r>
            <a:endParaRPr lang="en-US" sz="1400" dirty="0"/>
          </a:p>
          <a:p>
            <a:r>
              <a:rPr lang="es-MX" sz="1400" dirty="0" smtClean="0"/>
              <a:t>	proximal</a:t>
            </a:r>
            <a:endParaRPr lang="en-US" sz="1400" dirty="0"/>
          </a:p>
          <a:p>
            <a:r>
              <a:rPr lang="es-MX" sz="1400" dirty="0"/>
              <a:t>	distal</a:t>
            </a:r>
            <a:endParaRPr lang="en-US" sz="1400" dirty="0"/>
          </a:p>
          <a:p>
            <a:r>
              <a:rPr lang="es-MX" sz="1400" dirty="0"/>
              <a:t>	</a:t>
            </a:r>
            <a:r>
              <a:rPr lang="en-US" sz="1400" dirty="0"/>
              <a:t>lateral</a:t>
            </a:r>
          </a:p>
          <a:p>
            <a:r>
              <a:rPr lang="en-US" sz="1400" dirty="0"/>
              <a:t>	medial</a:t>
            </a:r>
          </a:p>
          <a:p>
            <a:r>
              <a:rPr lang="en-US" sz="1400" dirty="0"/>
              <a:t>	superficial</a:t>
            </a:r>
          </a:p>
          <a:p>
            <a:r>
              <a:rPr lang="en-US" sz="1400" dirty="0"/>
              <a:t>	deep</a:t>
            </a:r>
          </a:p>
          <a:p>
            <a:r>
              <a:rPr lang="en-US" sz="1400" dirty="0"/>
              <a:t>	ipsilateral</a:t>
            </a:r>
          </a:p>
          <a:p>
            <a:r>
              <a:rPr lang="en-US" sz="1400" dirty="0"/>
              <a:t>	contralateral</a:t>
            </a:r>
          </a:p>
          <a:p>
            <a:r>
              <a:rPr lang="en-US" sz="1400" dirty="0"/>
              <a:t>	prone</a:t>
            </a:r>
          </a:p>
          <a:p>
            <a:r>
              <a:rPr lang="en-US" sz="1400" dirty="0"/>
              <a:t>	supine</a:t>
            </a:r>
          </a:p>
          <a:p>
            <a:r>
              <a:rPr lang="en-US" sz="1400" b="1" dirty="0"/>
              <a:t> </a:t>
            </a:r>
            <a:endParaRPr lang="en-US" sz="1400" b="1" u="sng" dirty="0"/>
          </a:p>
          <a:p>
            <a:r>
              <a:rPr lang="en-US" sz="1400" dirty="0"/>
              <a:t>Identify the common body planes &amp; sections</a:t>
            </a:r>
            <a:r>
              <a:rPr lang="en-US" sz="1400" b="1" dirty="0"/>
              <a:t>	</a:t>
            </a:r>
            <a:endParaRPr lang="en-US" sz="1400" b="1" u="sng" dirty="0"/>
          </a:p>
          <a:p>
            <a:r>
              <a:rPr lang="en-US" sz="1400" dirty="0"/>
              <a:t>	Longitudinal </a:t>
            </a:r>
          </a:p>
          <a:p>
            <a:r>
              <a:rPr lang="en-US" sz="1400" dirty="0"/>
              <a:t>		Sagittal</a:t>
            </a:r>
          </a:p>
          <a:p>
            <a:r>
              <a:rPr lang="en-US" sz="1400" dirty="0"/>
              <a:t>		</a:t>
            </a:r>
            <a:r>
              <a:rPr lang="en-US" sz="1400" dirty="0" err="1"/>
              <a:t>Midsagittal</a:t>
            </a:r>
            <a:endParaRPr lang="en-US" sz="1400" dirty="0"/>
          </a:p>
          <a:p>
            <a:r>
              <a:rPr lang="en-US" sz="1400" dirty="0"/>
              <a:t>		Coronal/Frontal</a:t>
            </a:r>
          </a:p>
          <a:p>
            <a:r>
              <a:rPr lang="en-US" sz="1400" dirty="0"/>
              <a:t>	Transverse (Cross section)</a:t>
            </a:r>
          </a:p>
          <a:p>
            <a:r>
              <a:rPr lang="en-US" sz="1400" dirty="0"/>
              <a:t> 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158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55625" y="838200"/>
            <a:ext cx="7848600" cy="4370388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Homeostasis</a:t>
            </a:r>
          </a:p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“Steady State”</a:t>
            </a:r>
            <a:endParaRPr lang="en-US" altLang="en-US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</a:rPr>
              <a:t>Maintain stable internal conditions regardless of external environment</a:t>
            </a:r>
          </a:p>
          <a:p>
            <a:pPr marL="1162050" lvl="2"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Temperature</a:t>
            </a:r>
          </a:p>
          <a:p>
            <a:pPr marL="1162050" lvl="2"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Blood pressure</a:t>
            </a:r>
          </a:p>
          <a:p>
            <a:pPr marL="1162050" lvl="2" eaLnBrk="1" hangingPunct="1">
              <a:lnSpc>
                <a:spcPct val="12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Ionic concentrations</a:t>
            </a:r>
          </a:p>
          <a:p>
            <a:pPr marL="1162050" lvl="2" eaLnBrk="1" hangingPunct="1">
              <a:lnSpc>
                <a:spcPct val="12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Blood sugar levels, etc.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5125" y="6580188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73738C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55626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Arial" pitchFamily="34" charset="0"/>
              </a:rPr>
              <a:t>But there is a challenge…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48" y="2983050"/>
            <a:ext cx="2819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2846" y="3581400"/>
            <a:ext cx="218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7893903" y="3768969"/>
            <a:ext cx="394385" cy="1269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568461" y="3783151"/>
            <a:ext cx="394385" cy="12263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6698611" y="4180877"/>
            <a:ext cx="406447" cy="13082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6681499" y="3193601"/>
            <a:ext cx="440674" cy="1308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Describe the location of the main body cavities and know the major organs which lie within them: </a:t>
            </a:r>
          </a:p>
          <a:p>
            <a:r>
              <a:rPr lang="en-US" sz="1400" dirty="0"/>
              <a:t>	</a:t>
            </a:r>
            <a:r>
              <a:rPr lang="fr-FR" sz="1400" dirty="0" err="1"/>
              <a:t>Cranial</a:t>
            </a:r>
            <a:r>
              <a:rPr lang="fr-FR" sz="1400" dirty="0"/>
              <a:t> </a:t>
            </a:r>
            <a:r>
              <a:rPr lang="fr-FR" sz="1400" dirty="0" err="1"/>
              <a:t>cavity</a:t>
            </a:r>
            <a:endParaRPr lang="en-US" sz="1400" dirty="0"/>
          </a:p>
          <a:p>
            <a:r>
              <a:rPr lang="fr-FR" sz="1400" dirty="0"/>
              <a:t>	Spinal </a:t>
            </a:r>
            <a:r>
              <a:rPr lang="fr-FR" sz="1400" dirty="0" err="1"/>
              <a:t>cavity</a:t>
            </a:r>
            <a:endParaRPr lang="en-US" sz="1400" dirty="0"/>
          </a:p>
          <a:p>
            <a:r>
              <a:rPr lang="fr-FR" sz="1400" dirty="0"/>
              <a:t>	Ventral body </a:t>
            </a:r>
            <a:r>
              <a:rPr lang="fr-FR" sz="1400" dirty="0" err="1"/>
              <a:t>cavity</a:t>
            </a:r>
            <a:endParaRPr lang="en-US" sz="1400" dirty="0"/>
          </a:p>
          <a:p>
            <a:r>
              <a:rPr lang="fr-FR" sz="1400" dirty="0"/>
              <a:t>		</a:t>
            </a:r>
            <a:r>
              <a:rPr lang="en-US" sz="1400" dirty="0"/>
              <a:t>Thoracic</a:t>
            </a:r>
          </a:p>
          <a:p>
            <a:r>
              <a:rPr lang="en-US" sz="1400" dirty="0"/>
              <a:t>			Pleural</a:t>
            </a:r>
          </a:p>
          <a:p>
            <a:r>
              <a:rPr lang="en-US" sz="1400" dirty="0"/>
              <a:t>			Mediastinum</a:t>
            </a:r>
          </a:p>
          <a:p>
            <a:r>
              <a:rPr lang="en-US" sz="1400" dirty="0"/>
              <a:t>			Pericardial</a:t>
            </a:r>
          </a:p>
          <a:p>
            <a:r>
              <a:rPr lang="en-US" sz="1400" dirty="0"/>
              <a:t>		Abdominopelvic</a:t>
            </a:r>
          </a:p>
          <a:p>
            <a:r>
              <a:rPr lang="en-US" sz="1400" dirty="0"/>
              <a:t>			Abdominal</a:t>
            </a:r>
          </a:p>
          <a:p>
            <a:r>
              <a:rPr lang="en-US" sz="1400" dirty="0"/>
              <a:t>			Pelvic</a:t>
            </a:r>
          </a:p>
          <a:p>
            <a:r>
              <a:rPr lang="en-US" sz="1400" b="1" dirty="0"/>
              <a:t> </a:t>
            </a:r>
            <a:endParaRPr lang="en-US" sz="1400" b="1" u="sng" dirty="0"/>
          </a:p>
          <a:p>
            <a:r>
              <a:rPr lang="en-US" sz="1400" dirty="0"/>
              <a:t>Name the specific serous membranes found in the ventral body cavity and be able to describe the difference between the parietal and visceral layers of these membranes.</a:t>
            </a:r>
            <a:endParaRPr lang="en-US" sz="1400" u="sng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Understand and utilize the metric system of measurement, including the appropriate standard units and values of common metric prefixes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Convert numerical values within the metric system (e.g. 50mm = _____ cm)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91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533400"/>
            <a:ext cx="8229600" cy="9144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altLang="en-US" sz="5400" b="1" dirty="0" smtClean="0">
                <a:solidFill>
                  <a:schemeClr val="hlink"/>
                </a:solidFill>
                <a:latin typeface="Batik Regular"/>
              </a:rPr>
              <a:t>STRESS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59043" y="25908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itchFamily="34" charset="0"/>
              </a:rPr>
              <a:t>To deal with stress we use </a:t>
            </a:r>
            <a:r>
              <a:rPr lang="en-US" altLang="en-US" sz="3600" dirty="0">
                <a:latin typeface="Arial" pitchFamily="34" charset="0"/>
              </a:rPr>
              <a:t>Feedback Mechanisms: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Arial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39168" y="3460994"/>
            <a:ext cx="2667000" cy="822325"/>
            <a:chOff x="1872" y="2640"/>
            <a:chExt cx="1680" cy="518"/>
          </a:xfrm>
        </p:grpSpPr>
        <p:sp>
          <p:nvSpPr>
            <p:cNvPr id="24587" name="AutoShape 6"/>
            <p:cNvSpPr>
              <a:spLocks noChangeArrowheads="1"/>
            </p:cNvSpPr>
            <p:nvPr/>
          </p:nvSpPr>
          <p:spPr bwMode="auto">
            <a:xfrm>
              <a:off x="1872" y="2784"/>
              <a:ext cx="62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8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2544" y="2640"/>
              <a:ext cx="10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pitchFamily="34" charset="0"/>
                </a:rPr>
                <a:t>Control system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193323" y="3472717"/>
            <a:ext cx="3124200" cy="822325"/>
            <a:chOff x="3264" y="2640"/>
            <a:chExt cx="1968" cy="518"/>
          </a:xfrm>
        </p:grpSpPr>
        <p:sp>
          <p:nvSpPr>
            <p:cNvPr id="24585" name="AutoShape 8"/>
            <p:cNvSpPr>
              <a:spLocks noChangeArrowheads="1"/>
            </p:cNvSpPr>
            <p:nvPr/>
          </p:nvSpPr>
          <p:spPr bwMode="auto">
            <a:xfrm>
              <a:off x="3264" y="2784"/>
              <a:ext cx="76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9"/>
            <p:cNvSpPr txBox="1">
              <a:spLocks noChangeArrowheads="1"/>
            </p:cNvSpPr>
            <p:nvPr/>
          </p:nvSpPr>
          <p:spPr bwMode="auto">
            <a:xfrm>
              <a:off x="4128" y="2640"/>
              <a:ext cx="110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pitchFamily="34" charset="0"/>
                </a:rPr>
                <a:t>Response (effect)</a:t>
              </a:r>
            </a:p>
          </p:txBody>
        </p:sp>
      </p:grpSp>
      <p:sp>
        <p:nvSpPr>
          <p:cNvPr id="413706" name="Rectangle 10"/>
          <p:cNvSpPr>
            <a:spLocks noChangeArrowheads="1"/>
          </p:cNvSpPr>
          <p:nvPr/>
        </p:nvSpPr>
        <p:spPr bwMode="auto">
          <a:xfrm>
            <a:off x="1236785" y="1600200"/>
            <a:ext cx="650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b="1" dirty="0"/>
              <a:t>= anything that disrupts homeostasis</a:t>
            </a:r>
          </a:p>
        </p:txBody>
      </p:sp>
      <p:sp>
        <p:nvSpPr>
          <p:cNvPr id="413709" name="Rectangle 13"/>
          <p:cNvSpPr>
            <a:spLocks noChangeArrowheads="1"/>
          </p:cNvSpPr>
          <p:nvPr/>
        </p:nvSpPr>
        <p:spPr bwMode="auto">
          <a:xfrm>
            <a:off x="1219200" y="3376122"/>
            <a:ext cx="1519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/>
              <a:t>Stress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(</a:t>
            </a:r>
            <a:r>
              <a:rPr lang="en-US" altLang="en-US" dirty="0"/>
              <a:t>stimulus)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en-US" dirty="0"/>
              <a:t>Variation outside normal limits sensed by </a:t>
            </a:r>
            <a:r>
              <a:rPr lang="en-US" altLang="en-US" i="1" dirty="0"/>
              <a:t>receptors</a:t>
            </a:r>
            <a:r>
              <a:rPr lang="en-US" altLang="en-US" dirty="0"/>
              <a:t>, </a:t>
            </a:r>
            <a:r>
              <a:rPr lang="en-US" altLang="en-US" dirty="0" smtClean="0"/>
              <a:t>info transmitted to </a:t>
            </a:r>
            <a:r>
              <a:rPr lang="en-US" altLang="en-US" i="1" dirty="0"/>
              <a:t>control </a:t>
            </a:r>
            <a:r>
              <a:rPr lang="en-US" altLang="en-US" i="1" dirty="0" smtClean="0"/>
              <a:t>system</a:t>
            </a:r>
            <a:r>
              <a:rPr lang="en-US" altLang="en-US" dirty="0" smtClean="0"/>
              <a:t> (nervous &amp;/or endocrine),  </a:t>
            </a:r>
            <a:r>
              <a:rPr lang="en-US" altLang="en-US" dirty="0"/>
              <a:t>triggers automatic corrective </a:t>
            </a:r>
            <a:r>
              <a:rPr lang="en-US" altLang="en-US" dirty="0" smtClean="0"/>
              <a:t>response via some </a:t>
            </a:r>
            <a:r>
              <a:rPr lang="en-US" altLang="en-US" i="1" dirty="0" smtClean="0"/>
              <a:t>effector </a:t>
            </a:r>
            <a:endParaRPr lang="en-US" alt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13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allAtOnce"/>
      <p:bldP spid="413699" grpId="1" build="p"/>
      <p:bldP spid="413701" grpId="0"/>
      <p:bldP spid="41370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7050"/>
            <a:ext cx="8458200" cy="2393950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en-US" altLang="en-US" sz="4000" dirty="0" smtClean="0"/>
              <a:t>Negative Feedback mechanism:</a:t>
            </a:r>
          </a:p>
          <a:p>
            <a:pPr lvl="1" eaLnBrk="1" hangingPunct="1"/>
            <a:r>
              <a:rPr lang="en-US" altLang="en-US" sz="3200" dirty="0" smtClean="0"/>
              <a:t>Response </a:t>
            </a:r>
            <a:r>
              <a:rPr lang="en-US" altLang="en-US" sz="3200" i="1" dirty="0" smtClean="0"/>
              <a:t>opposes</a:t>
            </a:r>
            <a:r>
              <a:rPr lang="en-US" altLang="en-US" sz="3200" dirty="0" smtClean="0"/>
              <a:t> stimulus (&amp; therefore negates effect)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15875"/>
            <a:ext cx="8229600" cy="1235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Homeostatic Regulation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776288"/>
            <a:ext cx="8229600" cy="1230312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marL="109537" indent="0" eaLnBrk="1" hangingPunct="1">
              <a:buNone/>
            </a:pP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Negative Feedback: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Feedback Mechanisms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2819400"/>
            <a:ext cx="2438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743200" y="3276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itchFamily="34" charset="0"/>
              </a:rPr>
              <a:t>Homeostasis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" y="3200400"/>
            <a:ext cx="2057400" cy="457200"/>
            <a:chOff x="96" y="2016"/>
            <a:chExt cx="1296" cy="288"/>
          </a:xfrm>
        </p:grpSpPr>
        <p:sp>
          <p:nvSpPr>
            <p:cNvPr id="27666" name="AutoShape 6"/>
            <p:cNvSpPr>
              <a:spLocks noChangeArrowheads="1"/>
            </p:cNvSpPr>
            <p:nvPr/>
          </p:nvSpPr>
          <p:spPr bwMode="auto">
            <a:xfrm>
              <a:off x="768" y="2016"/>
              <a:ext cx="62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58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Text Box 7"/>
            <p:cNvSpPr txBox="1">
              <a:spLocks noChangeArrowheads="1"/>
            </p:cNvSpPr>
            <p:nvPr/>
          </p:nvSpPr>
          <p:spPr bwMode="auto">
            <a:xfrm>
              <a:off x="96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pitchFamily="34" charset="0"/>
                </a:rPr>
                <a:t>Stress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105400" y="3124200"/>
            <a:ext cx="2819400" cy="915988"/>
            <a:chOff x="3216" y="1968"/>
            <a:chExt cx="1776" cy="577"/>
          </a:xfrm>
        </p:grpSpPr>
        <p:sp>
          <p:nvSpPr>
            <p:cNvPr id="27664" name="AutoShape 8"/>
            <p:cNvSpPr>
              <a:spLocks noChangeArrowheads="1"/>
            </p:cNvSpPr>
            <p:nvPr/>
          </p:nvSpPr>
          <p:spPr bwMode="auto">
            <a:xfrm>
              <a:off x="3216" y="2160"/>
              <a:ext cx="672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Text Box 9"/>
            <p:cNvSpPr txBox="1">
              <a:spLocks noChangeArrowheads="1"/>
            </p:cNvSpPr>
            <p:nvPr/>
          </p:nvSpPr>
          <p:spPr bwMode="auto">
            <a:xfrm>
              <a:off x="4032" y="1968"/>
              <a:ext cx="9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latin typeface="Arial" pitchFamily="34" charset="0"/>
                </a:rPr>
                <a:t>Results in loss of  homeostasis</a:t>
              </a:r>
            </a:p>
          </p:txBody>
        </p:sp>
      </p:grp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6934200" y="3581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Arial" pitchFamily="34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553200" y="3810000"/>
            <a:ext cx="2362200" cy="1949450"/>
            <a:chOff x="4128" y="2400"/>
            <a:chExt cx="1488" cy="1228"/>
          </a:xfrm>
        </p:grpSpPr>
        <p:sp>
          <p:nvSpPr>
            <p:cNvPr id="27662" name="AutoShape 11"/>
            <p:cNvSpPr>
              <a:spLocks noChangeArrowheads="1"/>
            </p:cNvSpPr>
            <p:nvPr/>
          </p:nvSpPr>
          <p:spPr bwMode="auto">
            <a:xfrm>
              <a:off x="5232" y="2400"/>
              <a:ext cx="384" cy="1056"/>
            </a:xfrm>
            <a:prstGeom prst="curvedLeftArrow">
              <a:avLst>
                <a:gd name="adj1" fmla="val 55000"/>
                <a:gd name="adj2" fmla="val 11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7663" name="Text Box 12"/>
            <p:cNvSpPr txBox="1">
              <a:spLocks noChangeArrowheads="1"/>
            </p:cNvSpPr>
            <p:nvPr/>
          </p:nvSpPr>
          <p:spPr bwMode="auto">
            <a:xfrm>
              <a:off x="4128" y="2880"/>
              <a:ext cx="96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pitchFamily="34" charset="0"/>
                </a:rPr>
                <a:t>Negative feedback response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743200" y="4495800"/>
            <a:ext cx="3657600" cy="1022350"/>
            <a:chOff x="1728" y="2832"/>
            <a:chExt cx="2304" cy="644"/>
          </a:xfrm>
        </p:grpSpPr>
        <p:sp>
          <p:nvSpPr>
            <p:cNvPr id="27659" name="AutoShape 15"/>
            <p:cNvSpPr>
              <a:spLocks noChangeArrowheads="1"/>
            </p:cNvSpPr>
            <p:nvPr/>
          </p:nvSpPr>
          <p:spPr bwMode="auto">
            <a:xfrm>
              <a:off x="2976" y="3120"/>
              <a:ext cx="1056" cy="240"/>
            </a:xfrm>
            <a:prstGeom prst="leftArrow">
              <a:avLst>
                <a:gd name="adj1" fmla="val 50000"/>
                <a:gd name="adj2" fmla="val 11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7660" name="Text Box 19"/>
            <p:cNvSpPr txBox="1">
              <a:spLocks noChangeArrowheads="1"/>
            </p:cNvSpPr>
            <p:nvPr/>
          </p:nvSpPr>
          <p:spPr bwMode="auto">
            <a:xfrm>
              <a:off x="1728" y="3072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latin typeface="Arial" pitchFamily="34" charset="0"/>
                </a:rPr>
                <a:t>Results in return to homeostasis</a:t>
              </a:r>
            </a:p>
          </p:txBody>
        </p:sp>
        <p:sp>
          <p:nvSpPr>
            <p:cNvPr id="27661" name="AutoShape 20"/>
            <p:cNvSpPr>
              <a:spLocks noChangeArrowheads="1"/>
            </p:cNvSpPr>
            <p:nvPr/>
          </p:nvSpPr>
          <p:spPr bwMode="auto">
            <a:xfrm>
              <a:off x="2208" y="2832"/>
              <a:ext cx="192" cy="240"/>
            </a:xfrm>
            <a:prstGeom prst="upArrow">
              <a:avLst>
                <a:gd name="adj1" fmla="val 50000"/>
                <a:gd name="adj2" fmla="val 3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2819400"/>
          </a:xfrm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>
                <a:latin typeface="+mj-lt"/>
                <a:cs typeface="Arial" pitchFamily="34" charset="0"/>
              </a:rPr>
              <a:t>Positive Feedback mechanism: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Response </a:t>
            </a:r>
            <a:r>
              <a:rPr lang="en-US" sz="3200" i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reinforces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the stimulus (&amp; therefore exaggerates the effects)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Occurs only in a few specific circumstances (e.g. childbirth)</a:t>
            </a:r>
            <a:endParaRPr lang="en-US" sz="3200" dirty="0" smtClean="0">
              <a:latin typeface="+mj-lt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-15875"/>
            <a:ext cx="8229600" cy="1158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Homeostatic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776288"/>
            <a:ext cx="8229600" cy="1230312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marL="109537" indent="0" eaLnBrk="1" hangingPunct="1">
              <a:buNone/>
            </a:pP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Positive Feedback: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Feedback Mechanisms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676400" y="2819400"/>
            <a:ext cx="1676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676400" y="3276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Arial" pitchFamily="34" charset="0"/>
              </a:rPr>
              <a:t>Homeostasis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3200400"/>
            <a:ext cx="1600200" cy="457200"/>
            <a:chOff x="0" y="2016"/>
            <a:chExt cx="1008" cy="288"/>
          </a:xfrm>
        </p:grpSpPr>
        <p:sp>
          <p:nvSpPr>
            <p:cNvPr id="32785" name="AutoShape 6"/>
            <p:cNvSpPr>
              <a:spLocks noChangeArrowheads="1"/>
            </p:cNvSpPr>
            <p:nvPr/>
          </p:nvSpPr>
          <p:spPr bwMode="auto">
            <a:xfrm>
              <a:off x="624" y="2016"/>
              <a:ext cx="38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0" y="20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pitchFamily="34" charset="0"/>
                </a:rPr>
                <a:t>Stress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429000" y="3124200"/>
            <a:ext cx="2362200" cy="915988"/>
            <a:chOff x="2160" y="1968"/>
            <a:chExt cx="1488" cy="577"/>
          </a:xfrm>
        </p:grpSpPr>
        <p:sp>
          <p:nvSpPr>
            <p:cNvPr id="32783" name="AutoShape 8"/>
            <p:cNvSpPr>
              <a:spLocks noChangeArrowheads="1"/>
            </p:cNvSpPr>
            <p:nvPr/>
          </p:nvSpPr>
          <p:spPr bwMode="auto">
            <a:xfrm>
              <a:off x="2160" y="2064"/>
              <a:ext cx="48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Text Box 9"/>
            <p:cNvSpPr txBox="1">
              <a:spLocks noChangeArrowheads="1"/>
            </p:cNvSpPr>
            <p:nvPr/>
          </p:nvSpPr>
          <p:spPr bwMode="auto">
            <a:xfrm>
              <a:off x="2640" y="1968"/>
              <a:ext cx="100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latin typeface="Arial" pitchFamily="34" charset="0"/>
                </a:rPr>
                <a:t>Results in loss of  homeostasis</a:t>
              </a:r>
            </a:p>
          </p:txBody>
        </p:sp>
      </p:grp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6934200" y="3505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Arial" pitchFamily="34" charset="0"/>
            </a:endParaRP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486400" y="3124200"/>
            <a:ext cx="2362200" cy="915988"/>
            <a:chOff x="3456" y="1968"/>
            <a:chExt cx="1488" cy="577"/>
          </a:xfrm>
        </p:grpSpPr>
        <p:sp>
          <p:nvSpPr>
            <p:cNvPr id="32781" name="AutoShape 14"/>
            <p:cNvSpPr>
              <a:spLocks noChangeArrowheads="1"/>
            </p:cNvSpPr>
            <p:nvPr/>
          </p:nvSpPr>
          <p:spPr bwMode="auto">
            <a:xfrm>
              <a:off x="3456" y="2112"/>
              <a:ext cx="480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Text Box 15"/>
            <p:cNvSpPr txBox="1">
              <a:spLocks noChangeArrowheads="1"/>
            </p:cNvSpPr>
            <p:nvPr/>
          </p:nvSpPr>
          <p:spPr bwMode="auto">
            <a:xfrm>
              <a:off x="3936" y="1968"/>
              <a:ext cx="100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Positive feedback response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391400" y="3048000"/>
            <a:ext cx="1752600" cy="1190625"/>
            <a:chOff x="4656" y="1920"/>
            <a:chExt cx="1104" cy="750"/>
          </a:xfrm>
        </p:grpSpPr>
        <p:sp>
          <p:nvSpPr>
            <p:cNvPr id="32779" name="AutoShape 16"/>
            <p:cNvSpPr>
              <a:spLocks noChangeArrowheads="1"/>
            </p:cNvSpPr>
            <p:nvPr/>
          </p:nvSpPr>
          <p:spPr bwMode="auto">
            <a:xfrm>
              <a:off x="4656" y="2112"/>
              <a:ext cx="33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4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Text Box 17"/>
            <p:cNvSpPr txBox="1">
              <a:spLocks noChangeArrowheads="1"/>
            </p:cNvSpPr>
            <p:nvPr/>
          </p:nvSpPr>
          <p:spPr bwMode="auto">
            <a:xfrm>
              <a:off x="4992" y="1920"/>
              <a:ext cx="76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eaLnBrk="0" fontAlgn="base" hangingPunct="0"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latin typeface="Arial" pitchFamily="34" charset="0"/>
                </a:rPr>
                <a:t>Further loss of homeo-stasis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Big Hard One:Applications:Microsoft Office 2004:Templates:Presentations:Designs:Borealis</Template>
  <TotalTime>2973</TotalTime>
  <Words>1061</Words>
  <Application>Microsoft Office PowerPoint</Application>
  <PresentationFormat>On-screen Show (4:3)</PresentationFormat>
  <Paragraphs>455</Paragraphs>
  <Slides>40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Textured</vt:lpstr>
      <vt:lpstr>Concourse</vt:lpstr>
      <vt:lpstr>Image</vt:lpstr>
      <vt:lpstr>PowerPoint Presentation</vt:lpstr>
      <vt:lpstr>Anatomy </vt:lpstr>
      <vt:lpstr> Physiology </vt:lpstr>
      <vt:lpstr>PowerPoint Presentation</vt:lpstr>
      <vt:lpstr>PowerPoint Presentation</vt:lpstr>
      <vt:lpstr>Homeostatic Regulation</vt:lpstr>
      <vt:lpstr>Feedback Mechanisms</vt:lpstr>
      <vt:lpstr>Homeostatic Regulation</vt:lpstr>
      <vt:lpstr>Feedback Mechanisms</vt:lpstr>
      <vt:lpstr>Levels of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guide homework</vt:lpstr>
      <vt:lpstr>The Language of Anatomy</vt:lpstr>
      <vt:lpstr>PowerPoint Presentation</vt:lpstr>
      <vt:lpstr>PowerPoint Presentation</vt:lpstr>
      <vt:lpstr>Anatomical Landmarks &amp; Body Regions</vt:lpstr>
      <vt:lpstr>Anatomical Position</vt:lpstr>
      <vt:lpstr>Directional Terms</vt:lpstr>
      <vt:lpstr>Directional Terms</vt:lpstr>
      <vt:lpstr>Directional Terms</vt:lpstr>
      <vt:lpstr>Directional Terms</vt:lpstr>
      <vt:lpstr>Body Planes &amp; Sections</vt:lpstr>
      <vt:lpstr>Body Cavities</vt:lpstr>
      <vt:lpstr>Body Cavities</vt:lpstr>
      <vt:lpstr>Ventral Body Cavity</vt:lpstr>
      <vt:lpstr>Ventral Body Cavity</vt:lpstr>
      <vt:lpstr>The Metric System</vt:lpstr>
      <vt:lpstr>The Metric System</vt:lpstr>
      <vt:lpstr>The Metric System</vt:lpstr>
      <vt:lpstr>The Metric System</vt:lpstr>
      <vt:lpstr>The Metric System</vt:lpstr>
      <vt:lpstr>The Metric System</vt:lpstr>
      <vt:lpstr>Study guide homework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Title</dc:title>
  <dc:creator>Pearson User</dc:creator>
  <cp:lastModifiedBy>Anne &amp; Scott</cp:lastModifiedBy>
  <cp:revision>274</cp:revision>
  <cp:lastPrinted>2005-03-02T03:17:46Z</cp:lastPrinted>
  <dcterms:created xsi:type="dcterms:W3CDTF">2005-03-08T21:48:17Z</dcterms:created>
  <dcterms:modified xsi:type="dcterms:W3CDTF">2015-06-10T23:43:13Z</dcterms:modified>
</cp:coreProperties>
</file>