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50"/>
  </p:notesMasterIdLst>
  <p:sldIdLst>
    <p:sldId id="257" r:id="rId3"/>
    <p:sldId id="306" r:id="rId4"/>
    <p:sldId id="303" r:id="rId5"/>
    <p:sldId id="259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8" r:id="rId24"/>
    <p:sldId id="277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8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C560-40F6-4B08-A2E2-9418629AC6A6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9615A-D634-4436-9FFC-C09C1D293A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7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6CEDFB-9A90-4038-832F-25CFD6E43020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9615A-D634-4436-9FFC-C09C1D293AB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jpeg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66526"/>
          </a:xfrm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dirty="0" smtClean="0"/>
              <a:t>The Nervous System</a:t>
            </a:r>
            <a:br>
              <a:rPr lang="en-US" dirty="0" smtClean="0"/>
            </a:br>
            <a:r>
              <a:rPr lang="en-US" dirty="0" smtClean="0"/>
              <a:t>Chapter 8 – The Central &amp; Peripheral Nervous System</a:t>
            </a:r>
          </a:p>
        </p:txBody>
      </p:sp>
      <p:pic>
        <p:nvPicPr>
          <p:cNvPr id="58371" name="Picture 3" descr="08_16-TheBrain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0"/>
            <a:ext cx="6553200" cy="45720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Spinal Nerves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533400" y="879475"/>
            <a:ext cx="8458200" cy="589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Part of the PNS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Contain both motor &amp; sensory fibers (“mixed nerve”)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31 pair of nerves – each nerve forms from union of dorsal/ventral root of spinal cord segment &amp; exits between vertebra at IVF (intervertebral foramen) </a:t>
            </a:r>
          </a:p>
          <a:p>
            <a:pPr marL="742950" lvl="1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8 pair cervical spinal nerves – 1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>
                <a:latin typeface="Arial" pitchFamily="34" charset="0"/>
                <a:cs typeface="Arial" pitchFamily="34" charset="0"/>
              </a:rPr>
              <a:t> cervical nerve exits between occipital bone &amp; C1, 8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dirty="0">
                <a:latin typeface="Arial" pitchFamily="34" charset="0"/>
                <a:cs typeface="Arial" pitchFamily="34" charset="0"/>
              </a:rPr>
              <a:t> cervical nerve exits the IVF between C7-T1 </a:t>
            </a:r>
          </a:p>
          <a:p>
            <a:pPr marL="742950" lvl="1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12 pair thoracic spinal nerves</a:t>
            </a:r>
          </a:p>
          <a:p>
            <a:pPr marL="742950" lvl="1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5 pair lumbar nerves</a:t>
            </a:r>
          </a:p>
          <a:p>
            <a:pPr marL="742950" lvl="1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5 pair sacral nerves</a:t>
            </a:r>
          </a:p>
          <a:p>
            <a:pPr marL="742950" lvl="1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1 pair coccygeal nerves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08_14aGrssAnatSpnalCord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3850"/>
            <a:ext cx="5678488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6"/>
          <p:cNvSpPr txBox="1">
            <a:spLocks noChangeArrowheads="1"/>
          </p:cNvSpPr>
          <p:nvPr/>
        </p:nvSpPr>
        <p:spPr bwMode="auto">
          <a:xfrm>
            <a:off x="3962400" y="1524000"/>
            <a:ext cx="4953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Below the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conus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medularis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spinal nerves must angle downward (in the subarachnoid space) before exiting their IVF. These spinal nerves make up the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cauda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equina</a:t>
            </a:r>
            <a:endParaRPr lang="en-US" sz="2800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588" name="Line 7"/>
          <p:cNvSpPr>
            <a:spLocks noChangeShapeType="1"/>
          </p:cNvSpPr>
          <p:nvPr/>
        </p:nvSpPr>
        <p:spPr bwMode="auto">
          <a:xfrm>
            <a:off x="2590800" y="5029200"/>
            <a:ext cx="1676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589" name="Text Box 9"/>
          <p:cNvSpPr txBox="1">
            <a:spLocks noChangeArrowheads="1"/>
          </p:cNvSpPr>
          <p:nvPr/>
        </p:nvSpPr>
        <p:spPr bwMode="auto">
          <a:xfrm>
            <a:off x="4267200" y="5257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Cauda equina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Spinal Nerves</a:t>
            </a:r>
          </a:p>
        </p:txBody>
      </p:sp>
      <p:pic>
        <p:nvPicPr>
          <p:cNvPr id="68611" name="Picture 7" descr="08_26PeriphNervPlexuses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6096000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 Box 8"/>
          <p:cNvSpPr txBox="1">
            <a:spLocks noChangeArrowheads="1"/>
          </p:cNvSpPr>
          <p:nvPr/>
        </p:nvSpPr>
        <p:spPr bwMode="auto">
          <a:xfrm>
            <a:off x="3657600" y="990600"/>
            <a:ext cx="5105400" cy="521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Once formed, spinal nerves will branch 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branches of most spinal nerves (comprised of axons) interweave to form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nerve plexuses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peripheral nerves then branch from the plexuses to provide motor &amp; sensory innervation to specific areas of the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Nerve Plexus</a:t>
            </a:r>
          </a:p>
        </p:txBody>
      </p:sp>
      <p:sp>
        <p:nvSpPr>
          <p:cNvPr id="69636" name="Text Box 6"/>
          <p:cNvSpPr txBox="1">
            <a:spLocks noChangeArrowheads="1"/>
          </p:cNvSpPr>
          <p:nvPr/>
        </p:nvSpPr>
        <p:spPr bwMode="auto">
          <a:xfrm>
            <a:off x="0" y="1828800"/>
            <a:ext cx="41148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4 major plexuses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cervical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brachial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lumbar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sacral</a:t>
            </a:r>
          </a:p>
        </p:txBody>
      </p:sp>
      <p:pic>
        <p:nvPicPr>
          <p:cNvPr id="1177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762000"/>
            <a:ext cx="5589587" cy="556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/>
              <a:t>Spinal Nerve plexuses</a:t>
            </a:r>
          </a:p>
        </p:txBody>
      </p:sp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25545" y="595744"/>
            <a:ext cx="86106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3333FF"/>
                </a:solidFill>
              </a:rPr>
              <a:t>Cervical plexus</a:t>
            </a:r>
            <a:r>
              <a:rPr lang="en-US" sz="2800" dirty="0"/>
              <a:t> (C1-C5)</a:t>
            </a:r>
          </a:p>
          <a:p>
            <a:pPr lvl="1"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gives off phrenic nerve</a:t>
            </a:r>
          </a:p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3333FF"/>
                </a:solidFill>
              </a:rPr>
              <a:t>Brachial plexus</a:t>
            </a:r>
            <a:r>
              <a:rPr lang="en-US" sz="2800" dirty="0"/>
              <a:t> (C5-T1)</a:t>
            </a:r>
          </a:p>
          <a:p>
            <a:pPr lvl="1"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gives off median, ulnar </a:t>
            </a:r>
            <a:endParaRPr lang="en-US" sz="2800" dirty="0" smtClean="0"/>
          </a:p>
          <a:p>
            <a:pPr lvl="1" algn="l">
              <a:spcBef>
                <a:spcPct val="50000"/>
              </a:spcBef>
              <a:buClr>
                <a:schemeClr val="tx1"/>
              </a:buClr>
            </a:pPr>
            <a:r>
              <a:rPr lang="en-US" sz="2800" dirty="0" smtClean="0"/>
              <a:t>&amp; </a:t>
            </a:r>
            <a:r>
              <a:rPr lang="en-US" sz="2800" dirty="0"/>
              <a:t>radial nerve</a:t>
            </a:r>
          </a:p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3333FF"/>
                </a:solidFill>
              </a:rPr>
              <a:t>Lumbar plexus</a:t>
            </a:r>
            <a:r>
              <a:rPr lang="en-US" sz="2800" dirty="0"/>
              <a:t> (T12-L4)</a:t>
            </a:r>
          </a:p>
          <a:p>
            <a:pPr lvl="1"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gives off femoral nerve</a:t>
            </a:r>
          </a:p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solidFill>
                  <a:srgbClr val="3333FF"/>
                </a:solidFill>
              </a:rPr>
              <a:t>Sacral plexus</a:t>
            </a:r>
            <a:r>
              <a:rPr lang="en-US" sz="2800" dirty="0"/>
              <a:t> (L4-S4)</a:t>
            </a:r>
          </a:p>
          <a:p>
            <a:pPr lvl="1"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gives off sciatic nerve</a:t>
            </a:r>
          </a:p>
          <a:p>
            <a:pPr algn="l"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/>
              <a:t> No plexus forms between T2-T11 – intercostal nerves</a:t>
            </a:r>
          </a:p>
        </p:txBody>
      </p:sp>
      <p:pic>
        <p:nvPicPr>
          <p:cNvPr id="1167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703" y="1219200"/>
            <a:ext cx="4475297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mtClean="0"/>
              <a:t>Sectional Anatomy of the Spinal cord</a:t>
            </a:r>
          </a:p>
        </p:txBody>
      </p:sp>
      <p:pic>
        <p:nvPicPr>
          <p:cNvPr id="71683" name="Picture 7" descr="08_15aSectnlAnatSpnalCrd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143000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419600" y="1143000"/>
            <a:ext cx="3581400" cy="4876800"/>
            <a:chOff x="2784" y="720"/>
            <a:chExt cx="2256" cy="3072"/>
          </a:xfrm>
        </p:grpSpPr>
        <p:sp>
          <p:nvSpPr>
            <p:cNvPr id="71704" name="Text Box 9"/>
            <p:cNvSpPr txBox="1">
              <a:spLocks noChangeArrowheads="1"/>
            </p:cNvSpPr>
            <p:nvPr/>
          </p:nvSpPr>
          <p:spPr bwMode="auto">
            <a:xfrm>
              <a:off x="3360" y="3600"/>
              <a:ext cx="168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Anterior median fissure</a:t>
              </a: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784" y="720"/>
              <a:ext cx="2112" cy="2928"/>
              <a:chOff x="2784" y="720"/>
              <a:chExt cx="2112" cy="2928"/>
            </a:xfrm>
          </p:grpSpPr>
          <p:sp>
            <p:nvSpPr>
              <p:cNvPr id="71706" name="Line 8"/>
              <p:cNvSpPr>
                <a:spLocks noChangeShapeType="1"/>
              </p:cNvSpPr>
              <p:nvPr/>
            </p:nvSpPr>
            <p:spPr bwMode="auto">
              <a:xfrm>
                <a:off x="2784" y="2976"/>
                <a:ext cx="528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Line 10"/>
              <p:cNvSpPr>
                <a:spLocks noChangeShapeType="1"/>
              </p:cNvSpPr>
              <p:nvPr/>
            </p:nvSpPr>
            <p:spPr bwMode="auto">
              <a:xfrm flipV="1">
                <a:off x="2784" y="912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8" name="Text Box 11"/>
              <p:cNvSpPr txBox="1">
                <a:spLocks noChangeArrowheads="1"/>
              </p:cNvSpPr>
              <p:nvPr/>
            </p:nvSpPr>
            <p:spPr bwMode="auto">
              <a:xfrm>
                <a:off x="3168" y="720"/>
                <a:ext cx="1728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400" b="1"/>
                  <a:t>Posterior median sulcus</a:t>
                </a:r>
              </a:p>
            </p:txBody>
          </p:sp>
        </p:grp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562600" y="3276600"/>
            <a:ext cx="3124200" cy="517525"/>
            <a:chOff x="3504" y="2064"/>
            <a:chExt cx="1968" cy="326"/>
          </a:xfrm>
        </p:grpSpPr>
        <p:sp>
          <p:nvSpPr>
            <p:cNvPr id="71702" name="Line 14"/>
            <p:cNvSpPr>
              <a:spLocks noChangeShapeType="1"/>
            </p:cNvSpPr>
            <p:nvPr/>
          </p:nvSpPr>
          <p:spPr bwMode="auto">
            <a:xfrm>
              <a:off x="3504" y="2256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03" name="Text Box 17"/>
            <p:cNvSpPr txBox="1">
              <a:spLocks noChangeArrowheads="1"/>
            </p:cNvSpPr>
            <p:nvPr/>
          </p:nvSpPr>
          <p:spPr bwMode="auto">
            <a:xfrm>
              <a:off x="3840" y="2064"/>
              <a:ext cx="163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Lateral gray horn (T1-L2, S2-S4) - autonomic</a:t>
              </a:r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562600" y="4114800"/>
            <a:ext cx="3048000" cy="517525"/>
            <a:chOff x="3504" y="2592"/>
            <a:chExt cx="1920" cy="326"/>
          </a:xfrm>
        </p:grpSpPr>
        <p:sp>
          <p:nvSpPr>
            <p:cNvPr id="71700" name="Line 15"/>
            <p:cNvSpPr>
              <a:spLocks noChangeShapeType="1"/>
            </p:cNvSpPr>
            <p:nvPr/>
          </p:nvSpPr>
          <p:spPr bwMode="auto">
            <a:xfrm>
              <a:off x="3504" y="2592"/>
              <a:ext cx="67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01" name="Text Box 18"/>
            <p:cNvSpPr txBox="1">
              <a:spLocks noChangeArrowheads="1"/>
            </p:cNvSpPr>
            <p:nvPr/>
          </p:nvSpPr>
          <p:spPr bwMode="auto">
            <a:xfrm>
              <a:off x="4176" y="2592"/>
              <a:ext cx="124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Anterior gray horn - motor</a:t>
              </a:r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1524000" y="2743200"/>
            <a:ext cx="2819400" cy="685800"/>
            <a:chOff x="960" y="1728"/>
            <a:chExt cx="1776" cy="432"/>
          </a:xfrm>
        </p:grpSpPr>
        <p:sp>
          <p:nvSpPr>
            <p:cNvPr id="71698" name="Line 23"/>
            <p:cNvSpPr>
              <a:spLocks noChangeShapeType="1"/>
            </p:cNvSpPr>
            <p:nvPr/>
          </p:nvSpPr>
          <p:spPr bwMode="auto">
            <a:xfrm flipH="1" flipV="1">
              <a:off x="1824" y="1872"/>
              <a:ext cx="91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699" name="Text Box 25"/>
            <p:cNvSpPr txBox="1">
              <a:spLocks noChangeArrowheads="1"/>
            </p:cNvSpPr>
            <p:nvPr/>
          </p:nvSpPr>
          <p:spPr bwMode="auto">
            <a:xfrm>
              <a:off x="960" y="1728"/>
              <a:ext cx="105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Central canal</a:t>
              </a:r>
            </a:p>
          </p:txBody>
        </p:sp>
      </p:grpSp>
      <p:sp>
        <p:nvSpPr>
          <p:cNvPr id="869404" name="Text Box 28"/>
          <p:cNvSpPr txBox="1">
            <a:spLocks noChangeArrowheads="1"/>
          </p:cNvSpPr>
          <p:nvPr/>
        </p:nvSpPr>
        <p:spPr bwMode="auto">
          <a:xfrm>
            <a:off x="3886200" y="34290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900" b="1"/>
              <a:t>Gray commissure</a:t>
            </a:r>
          </a:p>
        </p:txBody>
      </p:sp>
      <p:grpSp>
        <p:nvGrpSpPr>
          <p:cNvPr id="7" name="Group 33"/>
          <p:cNvGrpSpPr>
            <a:grpSpLocks/>
          </p:cNvGrpSpPr>
          <p:nvPr/>
        </p:nvGrpSpPr>
        <p:grpSpPr bwMode="auto">
          <a:xfrm>
            <a:off x="2133600" y="2209800"/>
            <a:ext cx="2292350" cy="2530475"/>
            <a:chOff x="1344" y="1392"/>
            <a:chExt cx="1444" cy="1594"/>
          </a:xfrm>
        </p:grpSpPr>
        <p:sp>
          <p:nvSpPr>
            <p:cNvPr id="71695" name="Rectangle 29"/>
            <p:cNvSpPr>
              <a:spLocks noChangeArrowheads="1"/>
            </p:cNvSpPr>
            <p:nvPr/>
          </p:nvSpPr>
          <p:spPr bwMode="auto">
            <a:xfrm>
              <a:off x="1920" y="2832"/>
              <a:ext cx="73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/>
                <a:t>Anterior column</a:t>
              </a:r>
            </a:p>
          </p:txBody>
        </p:sp>
        <p:sp>
          <p:nvSpPr>
            <p:cNvPr id="71696" name="Rectangle 30"/>
            <p:cNvSpPr>
              <a:spLocks noChangeArrowheads="1"/>
            </p:cNvSpPr>
            <p:nvPr/>
          </p:nvSpPr>
          <p:spPr bwMode="auto">
            <a:xfrm>
              <a:off x="1344" y="2016"/>
              <a:ext cx="683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/>
                <a:t>Lateral column</a:t>
              </a:r>
            </a:p>
          </p:txBody>
        </p:sp>
        <p:sp>
          <p:nvSpPr>
            <p:cNvPr id="71697" name="Rectangle 31"/>
            <p:cNvSpPr>
              <a:spLocks noChangeArrowheads="1"/>
            </p:cNvSpPr>
            <p:nvPr/>
          </p:nvSpPr>
          <p:spPr bwMode="auto">
            <a:xfrm>
              <a:off x="2016" y="1392"/>
              <a:ext cx="77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000" b="1"/>
                <a:t>Posterior column</a:t>
              </a:r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5334000" y="2362200"/>
            <a:ext cx="2895600" cy="685800"/>
            <a:chOff x="3360" y="1488"/>
            <a:chExt cx="1824" cy="432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3408" y="1488"/>
              <a:ext cx="1776" cy="326"/>
              <a:chOff x="3408" y="1488"/>
              <a:chExt cx="1776" cy="326"/>
            </a:xfrm>
          </p:grpSpPr>
          <p:sp>
            <p:nvSpPr>
              <p:cNvPr id="71693" name="Line 13"/>
              <p:cNvSpPr>
                <a:spLocks noChangeShapeType="1"/>
              </p:cNvSpPr>
              <p:nvPr/>
            </p:nvSpPr>
            <p:spPr bwMode="auto">
              <a:xfrm flipV="1">
                <a:off x="3408" y="1680"/>
                <a:ext cx="432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4" name="Text Box 16"/>
              <p:cNvSpPr txBox="1">
                <a:spLocks noChangeArrowheads="1"/>
              </p:cNvSpPr>
              <p:nvPr/>
            </p:nvSpPr>
            <p:spPr bwMode="auto">
              <a:xfrm>
                <a:off x="3792" y="1488"/>
                <a:ext cx="1392" cy="3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sz="1400" b="1"/>
                  <a:t>Posterior gray horn - sensory</a:t>
                </a:r>
              </a:p>
            </p:txBody>
          </p:sp>
        </p:grpSp>
        <p:sp>
          <p:nvSpPr>
            <p:cNvPr id="71692" name="Line 34"/>
            <p:cNvSpPr>
              <a:spLocks noChangeShapeType="1"/>
            </p:cNvSpPr>
            <p:nvPr/>
          </p:nvSpPr>
          <p:spPr bwMode="auto">
            <a:xfrm flipV="1">
              <a:off x="3360" y="1680"/>
              <a:ext cx="48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4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pPr algn="ctr" eaLnBrk="1" hangingPunct="1"/>
            <a:endParaRPr lang="en-US" dirty="0" smtClean="0">
              <a:solidFill>
                <a:srgbClr val="FF3300"/>
              </a:solidFill>
            </a:endParaRPr>
          </a:p>
        </p:txBody>
      </p:sp>
      <p:sp>
        <p:nvSpPr>
          <p:cNvPr id="72707" name="Text Box 5"/>
          <p:cNvSpPr txBox="1">
            <a:spLocks noChangeArrowheads="1"/>
          </p:cNvSpPr>
          <p:nvPr/>
        </p:nvSpPr>
        <p:spPr bwMode="auto">
          <a:xfrm>
            <a:off x="304800" y="1676400"/>
            <a:ext cx="85344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spinal cord has a narrow central canal surrounded by “horns” of gray matter connected by a commissure. Gray matter horns contain sensory &amp; motor nuclei 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groups of cell bodies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).</a:t>
            </a:r>
          </a:p>
          <a:p>
            <a:pPr algn="l">
              <a:spcBef>
                <a:spcPct val="5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Gray matter is surrounded by white matter “columns” which are made up of groups of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myelinated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axons creating organized ascending &amp; descending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tracts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Tracts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(Sensory &amp; Motor Pathways)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70490" y="1066800"/>
            <a:ext cx="8229600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Groups of axons found in the white matter columns of the spinal cord that carry specific information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Ascending tracts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- carry sensory information up the spinal cord to areas of the brain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Descending tracts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carry motor information from the brain down to specific levels of the spinal cord</a:t>
            </a:r>
          </a:p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Ascending &amp; descending tracts within the spinal cord are part of the sensory &amp; motor pathways of the nervous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08_T04SensryMotorPathwys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13" y="2081213"/>
            <a:ext cx="8535987" cy="269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Ascending Tracts (sensory pathways)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228600" y="1447800"/>
            <a:ext cx="86106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b="1" u="sng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Spinothalamic</a:t>
            </a:r>
            <a:r>
              <a:rPr lang="en-US" sz="28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tracts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carries poorly localized touch, pressure, pain &amp; temperature from cutaneous receptors to the thalamus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from thalamus, some of this sensory info reaches primary sensory cortex of the cerebrum for “interpretation” &amp; conscious awareness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914400"/>
          </a:xfrm>
        </p:spPr>
        <p:txBody>
          <a:bodyPr/>
          <a:lstStyle/>
          <a:p>
            <a:pPr algn="l"/>
            <a:r>
              <a:rPr lang="en-US" dirty="0" smtClean="0"/>
              <a:t>Central Nervous System (CNS)</a:t>
            </a:r>
            <a:endParaRPr lang="en-US" dirty="0"/>
          </a:p>
        </p:txBody>
      </p:sp>
      <p:pic>
        <p:nvPicPr>
          <p:cNvPr id="3" name="Picture 5" descr="08_14aGrssAnatSpnalCord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685800"/>
            <a:ext cx="4572000" cy="526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733800" y="83820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Brain enclosed within cranium -Comprised of four major regions: Cerebrum, Cerebellum, Diencephalon, Brainstem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Spinal Cord begins at foramen magnum, runs through vertebral foramen (spinal canal), and ends at L2 vertebral level by forming </a:t>
            </a:r>
            <a:r>
              <a:rPr lang="en-US" sz="2400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conus</a:t>
            </a:r>
            <a:r>
              <a:rPr lang="en-US" sz="2400" i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medularis</a:t>
            </a:r>
            <a:endParaRPr lang="en-US" sz="2400" i="1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CNS is well protected by bones, CT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meninges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and fluid (cerebrospinal fluid (CSF))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5" descr="08_31PostrColmnPathway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964" y="914400"/>
            <a:ext cx="4770036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Text Box 6"/>
          <p:cNvSpPr txBox="1">
            <a:spLocks noChangeArrowheads="1"/>
          </p:cNvSpPr>
          <p:nvPr/>
        </p:nvSpPr>
        <p:spPr bwMode="auto">
          <a:xfrm>
            <a:off x="304800" y="1219200"/>
            <a:ext cx="358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800"/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609600" y="130629"/>
            <a:ext cx="84691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Ascending Tracts (sensory pathways)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500" y="787846"/>
            <a:ext cx="407670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b="1" u="sng" dirty="0" smtClean="0"/>
              <a:t> </a:t>
            </a:r>
            <a:r>
              <a:rPr lang="en-US" sz="2800" b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Posterior Columns</a:t>
            </a:r>
            <a:r>
              <a:rPr lang="en-US" sz="2800" b="1" u="sng" dirty="0" smtClean="0">
                <a:solidFill>
                  <a:srgbClr val="0B0E9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dirty="0" smtClean="0">
              <a:solidFill>
                <a:srgbClr val="0B0E91"/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carries highly localized discriminative (fine) touch, vibration, conscious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proprioception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(position sense) to nucleus in medulla oblongata (M.O.)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from M.O., info travels along rest of pathway to thalamus &amp; then to primary sensory cortex of cerebrum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Ascending Tracts (sensory pathways)</a:t>
            </a:r>
          </a:p>
        </p:txBody>
      </p: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304800" y="1600200"/>
            <a:ext cx="8686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b="1" u="sng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Spinocerebellar</a:t>
            </a:r>
            <a:endParaRPr lang="en-US" sz="2800" b="1" u="sng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carries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proprioceptive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(positional) information to the cerebellum (unconscious awareness)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08_32CorticospinalPathwy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0648" y="1143000"/>
            <a:ext cx="455335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Rectangle 5"/>
          <p:cNvSpPr>
            <a:spLocks noChangeArrowheads="1"/>
          </p:cNvSpPr>
          <p:nvPr/>
        </p:nvSpPr>
        <p:spPr bwMode="auto">
          <a:xfrm>
            <a:off x="0" y="152400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Descending Tracts (motor pathways)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066800"/>
            <a:ext cx="4572000" cy="5478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b="1" u="sng" dirty="0" smtClean="0"/>
              <a:t> </a:t>
            </a:r>
            <a:r>
              <a:rPr lang="en-US" sz="2800" b="1" u="sng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Corticospinal</a:t>
            </a:r>
            <a:r>
              <a:rPr lang="en-US" sz="2800" b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(pyramidal)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carries commands from primary motor cortex of cerebrum for conscious (voluntary) control of skeletal muscles.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most fibers cross in “pyramidal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decussation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” of medulla oblongata so that left cerebral cortex controls muscles on right side of body, &amp; vice-versa.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Descending Tracts (motor pathways)</a:t>
            </a:r>
          </a:p>
        </p:txBody>
      </p: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152400" y="1676400"/>
            <a:ext cx="876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endParaRPr lang="en-US" sz="2400"/>
          </a:p>
        </p:txBody>
      </p:sp>
      <p:sp>
        <p:nvSpPr>
          <p:cNvPr id="78853" name="Text Box 7"/>
          <p:cNvSpPr txBox="1">
            <a:spLocks noChangeArrowheads="1"/>
          </p:cNvSpPr>
          <p:nvPr/>
        </p:nvSpPr>
        <p:spPr bwMode="auto">
          <a:xfrm>
            <a:off x="228600" y="1371600"/>
            <a:ext cx="861060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b="1" u="sng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Medial &amp; lateral pathways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originate from a variety of brain nuclei &amp; send signals to motor neurons in the spinal cord for (subconscious) coordination of skeletal muscle activity, maintenance of posture &amp; muscle tone.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08_15aSectnlAnatSpnalCrd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8515" y="0"/>
            <a:ext cx="329184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08_26PeriphNervPlexuses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707130"/>
            <a:ext cx="5692403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5410200" y="228600"/>
            <a:ext cx="3505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Ascending &amp; descending tracts are part of larger sensory &amp; motor pathways</a:t>
            </a:r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5365832" y="4724400"/>
            <a:ext cx="3581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Sensory &amp; motor information gets in/out of spinal cord via spinal nerves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5447474" y="2477631"/>
            <a:ext cx="32766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800" dirty="0" smtClean="0"/>
              <a:t>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These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sensory &amp; motor pathways include the afferent &amp; efferent neurons of the PNS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The Brain</a:t>
            </a:r>
          </a:p>
        </p:txBody>
      </p:sp>
      <p:pic>
        <p:nvPicPr>
          <p:cNvPr id="81923" name="Picture 6" descr="08_16cTheBrain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8305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Text Box 7"/>
          <p:cNvSpPr txBox="1">
            <a:spLocks noChangeArrowheads="1"/>
          </p:cNvSpPr>
          <p:nvPr/>
        </p:nvSpPr>
        <p:spPr bwMode="auto">
          <a:xfrm>
            <a:off x="5638800" y="1211263"/>
            <a:ext cx="35052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/>
              <a:t> </a:t>
            </a:r>
            <a:r>
              <a:rPr lang="en-US" sz="18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Brain stem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medulla oblongata (M.O.)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pons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midbrain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Diencephalon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thalamus 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hypothalamus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epithalamus</a:t>
            </a: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(pineal gland)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mamillary</a:t>
            </a:r>
            <a:r>
              <a:rPr lang="en-US" sz="1800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body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Cerebrum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143C84"/>
                </a:solidFill>
                <a:latin typeface="Arial" pitchFamily="34" charset="0"/>
                <a:cs typeface="Arial" pitchFamily="34" charset="0"/>
              </a:rPr>
              <a:t>Cerebellum</a:t>
            </a:r>
          </a:p>
        </p:txBody>
      </p:sp>
      <p:sp>
        <p:nvSpPr>
          <p:cNvPr id="81925" name="Rectangle 8"/>
          <p:cNvSpPr>
            <a:spLocks noChangeArrowheads="1"/>
          </p:cNvSpPr>
          <p:nvPr/>
        </p:nvSpPr>
        <p:spPr bwMode="auto">
          <a:xfrm>
            <a:off x="3352800" y="5129213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CC00CC"/>
                </a:solidFill>
              </a:rPr>
              <a:t>m.o.</a:t>
            </a:r>
          </a:p>
        </p:txBody>
      </p:sp>
      <p:sp>
        <p:nvSpPr>
          <p:cNvPr id="81926" name="Rectangle 9"/>
          <p:cNvSpPr>
            <a:spLocks noChangeArrowheads="1"/>
          </p:cNvSpPr>
          <p:nvPr/>
        </p:nvSpPr>
        <p:spPr bwMode="auto">
          <a:xfrm>
            <a:off x="2743200" y="4491038"/>
            <a:ext cx="668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rgbClr val="CC00CC"/>
                </a:solidFill>
              </a:rPr>
              <a:t>pons</a:t>
            </a:r>
          </a:p>
        </p:txBody>
      </p:sp>
      <p:sp>
        <p:nvSpPr>
          <p:cNvPr id="81927" name="Rectangle 10"/>
          <p:cNvSpPr>
            <a:spLocks noChangeArrowheads="1"/>
          </p:cNvSpPr>
          <p:nvPr/>
        </p:nvSpPr>
        <p:spPr bwMode="auto">
          <a:xfrm>
            <a:off x="2667000" y="3760788"/>
            <a:ext cx="933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rgbClr val="CC00CC"/>
                </a:solidFill>
              </a:rPr>
              <a:t>midbrain</a:t>
            </a:r>
          </a:p>
        </p:txBody>
      </p:sp>
      <p:sp>
        <p:nvSpPr>
          <p:cNvPr id="81928" name="Text Box 11"/>
          <p:cNvSpPr txBox="1">
            <a:spLocks noChangeArrowheads="1"/>
          </p:cNvSpPr>
          <p:nvPr/>
        </p:nvSpPr>
        <p:spPr bwMode="auto">
          <a:xfrm>
            <a:off x="2590800" y="32004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FF00"/>
                </a:solidFill>
              </a:rPr>
              <a:t>T</a:t>
            </a:r>
          </a:p>
        </p:txBody>
      </p:sp>
      <p:sp>
        <p:nvSpPr>
          <p:cNvPr id="81929" name="Text Box 12"/>
          <p:cNvSpPr txBox="1">
            <a:spLocks noChangeArrowheads="1"/>
          </p:cNvSpPr>
          <p:nvPr/>
        </p:nvSpPr>
        <p:spPr bwMode="auto">
          <a:xfrm>
            <a:off x="2286000" y="3505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FF00"/>
                </a:solidFill>
              </a:rPr>
              <a:t>H</a:t>
            </a:r>
          </a:p>
        </p:txBody>
      </p:sp>
      <p:sp>
        <p:nvSpPr>
          <p:cNvPr id="81930" name="Text Box 13"/>
          <p:cNvSpPr txBox="1">
            <a:spLocks noChangeArrowheads="1"/>
          </p:cNvSpPr>
          <p:nvPr/>
        </p:nvSpPr>
        <p:spPr bwMode="auto">
          <a:xfrm>
            <a:off x="3124200" y="33528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</a:t>
            </a:r>
          </a:p>
        </p:txBody>
      </p:sp>
      <p:sp>
        <p:nvSpPr>
          <p:cNvPr id="81931" name="Text Box 14"/>
          <p:cNvSpPr txBox="1">
            <a:spLocks noChangeArrowheads="1"/>
          </p:cNvSpPr>
          <p:nvPr/>
        </p:nvSpPr>
        <p:spPr bwMode="auto">
          <a:xfrm>
            <a:off x="3048000" y="33448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>
                <a:solidFill>
                  <a:srgbClr val="00FF00"/>
                </a:solidFill>
              </a:rPr>
              <a:t>P</a:t>
            </a:r>
          </a:p>
        </p:txBody>
      </p:sp>
      <p:sp>
        <p:nvSpPr>
          <p:cNvPr id="81932" name="Text Box 15"/>
          <p:cNvSpPr txBox="1">
            <a:spLocks noChangeArrowheads="1"/>
          </p:cNvSpPr>
          <p:nvPr/>
        </p:nvSpPr>
        <p:spPr bwMode="auto">
          <a:xfrm>
            <a:off x="1752600" y="167640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sz="1600" b="1">
                <a:solidFill>
                  <a:srgbClr val="FF3300"/>
                </a:solidFill>
              </a:rPr>
              <a:t>Cerebrum</a:t>
            </a:r>
          </a:p>
        </p:txBody>
      </p:sp>
      <p:sp>
        <p:nvSpPr>
          <p:cNvPr id="81933" name="Text Box 16"/>
          <p:cNvSpPr txBox="1">
            <a:spLocks noChangeArrowheads="1"/>
          </p:cNvSpPr>
          <p:nvPr/>
        </p:nvSpPr>
        <p:spPr bwMode="auto">
          <a:xfrm>
            <a:off x="3581400" y="41148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sz="1400" b="1">
                <a:solidFill>
                  <a:srgbClr val="143C84"/>
                </a:solidFill>
              </a:rPr>
              <a:t>Cerebellum</a:t>
            </a:r>
          </a:p>
        </p:txBody>
      </p:sp>
      <p:sp>
        <p:nvSpPr>
          <p:cNvPr id="81934" name="Text Box 17"/>
          <p:cNvSpPr txBox="1">
            <a:spLocks noChangeArrowheads="1"/>
          </p:cNvSpPr>
          <p:nvPr/>
        </p:nvSpPr>
        <p:spPr bwMode="auto">
          <a:xfrm>
            <a:off x="2438400" y="3886200"/>
            <a:ext cx="38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FF00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b="1" smtClean="0"/>
              <a:t>Cerebrospinal Fluid (CSF)</a:t>
            </a:r>
          </a:p>
        </p:txBody>
      </p:sp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304800" y="762000"/>
            <a:ext cx="8458200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clear, colorless fluid formed by filtration of blood plasma by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choroid plexuses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within ventricles of the brain.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circulates through ventricles, into central canal of spinal cord &amp; around brain &amp; SC in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subarachnoid space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Reabsorbed through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arachnoid granulations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into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dural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sinuses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&amp; then into bloodstream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functions in protection of CNS, support, nutrient supply, waste removal</a:t>
            </a:r>
          </a:p>
        </p:txBody>
      </p:sp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228600" y="5334000"/>
            <a:ext cx="8305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sample of CSF can be taken at subarachnoid space inferior to the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conus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medularis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by “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lumbar puncture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 (spinal tap)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smtClean="0"/>
              <a:t>CSF Circulation</a:t>
            </a:r>
          </a:p>
        </p:txBody>
      </p:sp>
      <p:pic>
        <p:nvPicPr>
          <p:cNvPr id="83971" name="Picture 9" descr="08_18-FormCircCrbrspnFl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7772400" cy="657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10" descr="08_17bVentriclesOfBrain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038600"/>
            <a:ext cx="3581400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The Brainstem</a:t>
            </a:r>
          </a:p>
        </p:txBody>
      </p:sp>
      <p:pic>
        <p:nvPicPr>
          <p:cNvPr id="84995" name="Picture 7" descr="08_24aDiencephBrainStem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914400"/>
            <a:ext cx="76962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912" name="Text Box 8"/>
          <p:cNvSpPr txBox="1">
            <a:spLocks noChangeArrowheads="1"/>
          </p:cNvSpPr>
          <p:nvPr/>
        </p:nvSpPr>
        <p:spPr bwMode="auto">
          <a:xfrm>
            <a:off x="3505200" y="914400"/>
            <a:ext cx="56388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Medulla </a:t>
            </a:r>
            <a:r>
              <a:rPr lang="en-US" sz="2400" b="1" dirty="0">
                <a:solidFill>
                  <a:srgbClr val="FF7C80"/>
                </a:solidFill>
                <a:latin typeface="Arial" pitchFamily="34" charset="0"/>
                <a:cs typeface="Arial" pitchFamily="34" charset="0"/>
              </a:rPr>
              <a:t>oblongata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continuation of the SC above the foramen magnum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contains the pyramidal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decussation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cranial nerve nuclei (XII-VIII (cochlear)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cardiac, vasomotor, &amp; respiratory reflex centers</a:t>
            </a:r>
          </a:p>
        </p:txBody>
      </p:sp>
      <p:sp>
        <p:nvSpPr>
          <p:cNvPr id="891913" name="Text Box 9"/>
          <p:cNvSpPr txBox="1">
            <a:spLocks noChangeArrowheads="1"/>
          </p:cNvSpPr>
          <p:nvPr/>
        </p:nvSpPr>
        <p:spPr bwMode="auto">
          <a:xfrm>
            <a:off x="3429000" y="4495800"/>
            <a:ext cx="5715000" cy="1985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solidFill>
                  <a:srgbClr val="9999FF"/>
                </a:solidFill>
                <a:latin typeface="Arial" pitchFamily="34" charset="0"/>
                <a:cs typeface="Arial" pitchFamily="34" charset="0"/>
              </a:rPr>
              <a:t>Pons</a:t>
            </a:r>
            <a:endParaRPr lang="en-US" sz="2400" dirty="0">
              <a:solidFill>
                <a:srgbClr val="9999FF"/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“bridge” linking cerebellum to SC &amp; other parts of brain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cranial nerve nuclei (VIII (vestibular) – V)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respiratory center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1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919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919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919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19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19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1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91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91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08_24aDiencephBrainStem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200" y="533400"/>
            <a:ext cx="54864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7" descr="08_24bDiencephBrainStem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276600"/>
            <a:ext cx="32321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4572000" y="838200"/>
            <a:ext cx="457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Midbrain</a:t>
            </a:r>
            <a:endParaRPr lang="en-US" sz="2400" b="1" dirty="0">
              <a:solidFill>
                <a:srgbClr val="33CC33"/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cerebral peduncles – location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ascending (sensory) &amp; descending </a:t>
            </a:r>
            <a:r>
              <a:rPr lang="en-US" dirty="0">
                <a:latin typeface="Arial" pitchFamily="34" charset="0"/>
                <a:cs typeface="Arial" pitchFamily="34" charset="0"/>
              </a:rPr>
              <a:t>(motor) tracts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corpora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quadrigemina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2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superior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colliculi</a:t>
            </a:r>
            <a:r>
              <a:rPr lang="en-US" dirty="0">
                <a:latin typeface="Arial" pitchFamily="34" charset="0"/>
                <a:cs typeface="Arial" pitchFamily="34" charset="0"/>
              </a:rPr>
              <a:t> – visual reflex centers</a:t>
            </a:r>
          </a:p>
          <a:p>
            <a:pPr lvl="2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inferior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colliculi</a:t>
            </a:r>
            <a:r>
              <a:rPr lang="en-US" dirty="0">
                <a:latin typeface="Arial" pitchFamily="34" charset="0"/>
                <a:cs typeface="Arial" pitchFamily="34" charset="0"/>
              </a:rPr>
              <a:t> – auditory reflex centers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cranial nerve nuclei (IV-III)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reticular formation – network of interconnected nuclei throughout brainstem responsible for maintaining states of consciousness</a:t>
            </a:r>
          </a:p>
        </p:txBody>
      </p:sp>
      <p:sp>
        <p:nvSpPr>
          <p:cNvPr id="860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The Brainstem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dirty="0" err="1" smtClean="0"/>
              <a:t>Meninges</a:t>
            </a:r>
            <a:endParaRPr lang="en-US" dirty="0" smtClean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457200" y="838200"/>
            <a:ext cx="8305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800" dirty="0" smtClean="0">
                <a:latin typeface="Arial" pitchFamily="34" charset="0"/>
                <a:cs typeface="Arial" pitchFamily="34" charset="0"/>
              </a:rPr>
              <a:t>Membranes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that surround and protect the CNS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81000" y="2895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381000" y="30480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/>
          </a:p>
        </p:txBody>
      </p:sp>
      <p:pic>
        <p:nvPicPr>
          <p:cNvPr id="3079" name="Picture 8" descr="08_13aTheMeninges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6575" y="4267200"/>
            <a:ext cx="4818063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381000" y="1371600"/>
            <a:ext cx="8534400" cy="2047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600"/>
              </a:spcBef>
              <a:defRPr/>
            </a:pPr>
            <a:r>
              <a:rPr lang="en-US" sz="2800" dirty="0" smtClean="0"/>
              <a:t>Three layers: 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3333FF"/>
                </a:solidFill>
              </a:rPr>
              <a:t>Dura mater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800" dirty="0" smtClean="0">
                <a:solidFill>
                  <a:srgbClr val="3333FF"/>
                </a:solidFill>
              </a:rPr>
              <a:t>Arachnoid mater</a:t>
            </a:r>
          </a:p>
          <a:p>
            <a:pPr marL="457200" indent="-4572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800" dirty="0" err="1" smtClean="0">
                <a:solidFill>
                  <a:srgbClr val="3333FF"/>
                </a:solidFill>
              </a:rPr>
              <a:t>Pia</a:t>
            </a:r>
            <a:r>
              <a:rPr lang="en-US" sz="2800" dirty="0" smtClean="0">
                <a:solidFill>
                  <a:srgbClr val="3333FF"/>
                </a:solidFill>
              </a:rPr>
              <a:t> mater</a:t>
            </a:r>
          </a:p>
        </p:txBody>
      </p:sp>
      <p:graphicFrame>
        <p:nvGraphicFramePr>
          <p:cNvPr id="3074" name="Object 1"/>
          <p:cNvGraphicFramePr>
            <a:graphicFrameLocks noChangeAspect="1"/>
          </p:cNvGraphicFramePr>
          <p:nvPr/>
        </p:nvGraphicFramePr>
        <p:xfrm>
          <a:off x="-609600" y="4143375"/>
          <a:ext cx="4572000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1" name="Image" r:id="rId4" imgW="7314286" imgH="4342857" progId="PhotoshopElements.Image.2">
                  <p:embed/>
                </p:oleObj>
              </mc:Choice>
              <mc:Fallback>
                <p:oleObj name="Image" r:id="rId4" imgW="7314286" imgH="4342857" progId="PhotoshopElements.Image.2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" y="4143375"/>
                        <a:ext cx="4572000" cy="271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The Diencephalon</a:t>
            </a:r>
          </a:p>
        </p:txBody>
      </p:sp>
      <p:pic>
        <p:nvPicPr>
          <p:cNvPr id="87043" name="Picture 7" descr="08_24aDiencephBrainStem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698500"/>
            <a:ext cx="76962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8" descr="08_24bDiencephBrainStem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463" y="685800"/>
            <a:ext cx="55705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 Box 9"/>
          <p:cNvSpPr txBox="1">
            <a:spLocks noChangeArrowheads="1"/>
          </p:cNvSpPr>
          <p:nvPr/>
        </p:nvSpPr>
        <p:spPr bwMode="auto">
          <a:xfrm>
            <a:off x="2971800" y="838200"/>
            <a:ext cx="2743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Thalamus</a:t>
            </a:r>
            <a:endParaRPr lang="en-US" sz="2400" b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surrounds 3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rd</a:t>
            </a:r>
            <a:r>
              <a:rPr lang="en-US" dirty="0">
                <a:latin typeface="Arial" pitchFamily="34" charset="0"/>
                <a:cs typeface="Arial" pitchFamily="34" charset="0"/>
              </a:rPr>
              <a:t> ventricle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2 halves connected by intermediate mass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comprised of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nuclei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functions primarily as a sensory relay station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724400" cy="914400"/>
          </a:xfrm>
          <a:noFill/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The Diencephalon</a:t>
            </a:r>
          </a:p>
        </p:txBody>
      </p:sp>
      <p:graphicFrame>
        <p:nvGraphicFramePr>
          <p:cNvPr id="1026" name="Object 23"/>
          <p:cNvGraphicFramePr>
            <a:graphicFrameLocks noGrp="1" noChangeAspect="1"/>
          </p:cNvGraphicFramePr>
          <p:nvPr>
            <p:ph idx="1"/>
          </p:nvPr>
        </p:nvGraphicFramePr>
        <p:xfrm>
          <a:off x="0" y="838200"/>
          <a:ext cx="4875213" cy="419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11136508" imgH="9587302" progId="PhotoshopElements.Image.2">
                  <p:embed/>
                </p:oleObj>
              </mc:Choice>
              <mc:Fallback>
                <p:oleObj name="Image" r:id="rId3" imgW="11136508" imgH="9587302" progId="PhotoshopElements.Image.2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838200"/>
                        <a:ext cx="4875213" cy="419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Text Box 8"/>
          <p:cNvSpPr txBox="1">
            <a:spLocks noChangeArrowheads="1"/>
          </p:cNvSpPr>
          <p:nvPr/>
        </p:nvSpPr>
        <p:spPr bwMode="auto">
          <a:xfrm>
            <a:off x="4724400" y="457200"/>
            <a:ext cx="4191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800"/>
          </a:p>
        </p:txBody>
      </p:sp>
      <p:sp>
        <p:nvSpPr>
          <p:cNvPr id="1029" name="Text Box 11"/>
          <p:cNvSpPr txBox="1">
            <a:spLocks noChangeArrowheads="1"/>
          </p:cNvSpPr>
          <p:nvPr/>
        </p:nvSpPr>
        <p:spPr bwMode="auto">
          <a:xfrm>
            <a:off x="4114800" y="2971800"/>
            <a:ext cx="487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800"/>
          </a:p>
        </p:txBody>
      </p:sp>
      <p:sp>
        <p:nvSpPr>
          <p:cNvPr id="1030" name="Text Box 12"/>
          <p:cNvSpPr txBox="1">
            <a:spLocks noChangeArrowheads="1"/>
          </p:cNvSpPr>
          <p:nvPr/>
        </p:nvSpPr>
        <p:spPr bwMode="auto">
          <a:xfrm>
            <a:off x="3505200" y="1905000"/>
            <a:ext cx="563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1800"/>
              <a:t> </a:t>
            </a:r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3657600" y="457200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sz="2800" b="1" dirty="0">
                <a:solidFill>
                  <a:srgbClr val="CC3399"/>
                </a:solidFill>
              </a:rPr>
              <a:t>	</a:t>
            </a:r>
            <a:r>
              <a:rPr lang="en-US" sz="24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Hypothalamus</a:t>
            </a:r>
            <a:endParaRPr lang="en-US" sz="2400" b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connects to pituitary gland via the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infundibulum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2" name="Text Box 15"/>
          <p:cNvSpPr txBox="1">
            <a:spLocks noChangeArrowheads="1"/>
          </p:cNvSpPr>
          <p:nvPr/>
        </p:nvSpPr>
        <p:spPr bwMode="auto">
          <a:xfrm>
            <a:off x="4191000" y="1524000"/>
            <a:ext cx="48006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l">
              <a:buFont typeface="Wingdings" pitchFamily="2" charset="2"/>
              <a:buChar char="§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has </a:t>
            </a:r>
            <a:r>
              <a:rPr lang="en-US" dirty="0">
                <a:latin typeface="Arial" pitchFamily="34" charset="0"/>
                <a:cs typeface="Arial" pitchFamily="34" charset="0"/>
              </a:rPr>
              <a:t>many important functions relating to maintaining homeostasis including:</a:t>
            </a:r>
          </a:p>
          <a:p>
            <a:pPr lvl="2" algn="l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integrating nervous &amp; endocrine systems through control over pituitary gland</a:t>
            </a:r>
          </a:p>
          <a:p>
            <a:pPr lvl="2" algn="l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integration of ANS from visceral stimuli</a:t>
            </a:r>
          </a:p>
          <a:p>
            <a:pPr lvl="2" algn="l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hunger/satiety, thirst, body temp. regulation</a:t>
            </a:r>
          </a:p>
          <a:p>
            <a:pPr lvl="2" algn="l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hormone production (ADH, oxytocin)</a:t>
            </a:r>
          </a:p>
          <a:p>
            <a:pPr lvl="2" algn="l"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subconscious coordination of motor responses associated with rage, pleasure, pain, sexual arousal</a:t>
            </a:r>
          </a:p>
        </p:txBody>
      </p:sp>
      <p:sp>
        <p:nvSpPr>
          <p:cNvPr id="901136" name="Text Box 16"/>
          <p:cNvSpPr txBox="1">
            <a:spLocks noChangeArrowheads="1"/>
          </p:cNvSpPr>
          <p:nvPr/>
        </p:nvSpPr>
        <p:spPr bwMode="auto">
          <a:xfrm>
            <a:off x="2590800" y="5623034"/>
            <a:ext cx="502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sz="2400" b="1" dirty="0" err="1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Mamillary</a:t>
            </a:r>
            <a:r>
              <a:rPr lang="en-US" sz="24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 bodies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– reflex centers associated with eating, &amp; processing of olfactory sensations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01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The Diencephalon</a:t>
            </a:r>
          </a:p>
        </p:txBody>
      </p:sp>
      <p:pic>
        <p:nvPicPr>
          <p:cNvPr id="88067" name="Picture 3" descr="08_24aDiencephBrainStem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698500"/>
            <a:ext cx="76962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4" descr="08_24bDiencephBrainStem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463" y="685800"/>
            <a:ext cx="5570537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2971800" y="838200"/>
            <a:ext cx="274320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Pineal </a:t>
            </a:r>
            <a:r>
              <a:rPr lang="en-US" sz="2800" b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gland</a:t>
            </a:r>
            <a:endParaRPr lang="en-US" sz="2400" b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secretes Melatonin which helps regulate day-night cycles (circadian rhythm)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Limbic system</a:t>
            </a:r>
          </a:p>
        </p:txBody>
      </p:sp>
      <p:pic>
        <p:nvPicPr>
          <p:cNvPr id="89091" name="Picture 5" descr="08_23TheLimbicSystem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79525"/>
            <a:ext cx="7467600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3886200" y="609600"/>
            <a:ext cx="4953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functionally related areas in cerebrum, thalamus &amp; hypothalamus involved in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emotional states &amp; behaviors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linking conscious areas of  cerebrum with unconscious areas of brainstem</a:t>
            </a:r>
          </a:p>
          <a:p>
            <a:pPr lvl="1"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long term memory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Cerebrum</a:t>
            </a:r>
          </a:p>
        </p:txBody>
      </p:sp>
      <p:pic>
        <p:nvPicPr>
          <p:cNvPr id="90115" name="Picture 5" descr="08_16aTheBrain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13" y="1752600"/>
            <a:ext cx="8535987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Line 6"/>
          <p:cNvSpPr>
            <a:spLocks noChangeShapeType="1"/>
          </p:cNvSpPr>
          <p:nvPr/>
        </p:nvSpPr>
        <p:spPr bwMode="auto">
          <a:xfrm flipH="1" flipV="1">
            <a:off x="3886200" y="1600200"/>
            <a:ext cx="228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3276600" y="1295400"/>
            <a:ext cx="914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gyrus</a:t>
            </a:r>
          </a:p>
        </p:txBody>
      </p:sp>
      <p:sp>
        <p:nvSpPr>
          <p:cNvPr id="90118" name="Line 8"/>
          <p:cNvSpPr>
            <a:spLocks noChangeShapeType="1"/>
          </p:cNvSpPr>
          <p:nvPr/>
        </p:nvSpPr>
        <p:spPr bwMode="auto">
          <a:xfrm flipH="1" flipV="1">
            <a:off x="3048000" y="19050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2286000" y="1676400"/>
            <a:ext cx="838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sulcus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5" descr="08_16bTheBrain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57250"/>
            <a:ext cx="84582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Line 6"/>
          <p:cNvSpPr>
            <a:spLocks noChangeShapeType="1"/>
          </p:cNvSpPr>
          <p:nvPr/>
        </p:nvSpPr>
        <p:spPr bwMode="auto">
          <a:xfrm flipH="1">
            <a:off x="1524000" y="2209800"/>
            <a:ext cx="1524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0" name="Line 7"/>
          <p:cNvSpPr>
            <a:spLocks noChangeShapeType="1"/>
          </p:cNvSpPr>
          <p:nvPr/>
        </p:nvSpPr>
        <p:spPr bwMode="auto">
          <a:xfrm flipH="1" flipV="1">
            <a:off x="1524000" y="2438400"/>
            <a:ext cx="9906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1" name="Line 9"/>
          <p:cNvSpPr>
            <a:spLocks noChangeShapeType="1"/>
          </p:cNvSpPr>
          <p:nvPr/>
        </p:nvSpPr>
        <p:spPr bwMode="auto">
          <a:xfrm flipV="1">
            <a:off x="4800600" y="1066800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2" name="Line 10"/>
          <p:cNvSpPr>
            <a:spLocks noChangeShapeType="1"/>
          </p:cNvSpPr>
          <p:nvPr/>
        </p:nvSpPr>
        <p:spPr bwMode="auto">
          <a:xfrm flipV="1">
            <a:off x="5562600" y="1066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395" name="Text Box 11"/>
          <p:cNvSpPr txBox="1">
            <a:spLocks noChangeArrowheads="1"/>
          </p:cNvSpPr>
          <p:nvPr/>
        </p:nvSpPr>
        <p:spPr bwMode="auto">
          <a:xfrm>
            <a:off x="381000" y="2286000"/>
            <a:ext cx="1371600" cy="30480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Frontal lobe</a:t>
            </a:r>
          </a:p>
        </p:txBody>
      </p:sp>
      <p:sp>
        <p:nvSpPr>
          <p:cNvPr id="912396" name="Text Box 12"/>
          <p:cNvSpPr txBox="1">
            <a:spLocks noChangeArrowheads="1"/>
          </p:cNvSpPr>
          <p:nvPr/>
        </p:nvSpPr>
        <p:spPr bwMode="auto">
          <a:xfrm>
            <a:off x="5791200" y="838200"/>
            <a:ext cx="1600200" cy="3048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Central sulcus</a:t>
            </a:r>
          </a:p>
        </p:txBody>
      </p:sp>
      <p:sp>
        <p:nvSpPr>
          <p:cNvPr id="91145" name="Line 13"/>
          <p:cNvSpPr>
            <a:spLocks noChangeShapeType="1"/>
          </p:cNvSpPr>
          <p:nvPr/>
        </p:nvSpPr>
        <p:spPr bwMode="auto">
          <a:xfrm flipV="1">
            <a:off x="5638800" y="1600200"/>
            <a:ext cx="1371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6" name="Line 15"/>
          <p:cNvSpPr>
            <a:spLocks noChangeShapeType="1"/>
          </p:cNvSpPr>
          <p:nvPr/>
        </p:nvSpPr>
        <p:spPr bwMode="auto">
          <a:xfrm flipV="1">
            <a:off x="6934200" y="1600200"/>
            <a:ext cx="76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400" name="Text Box 16"/>
          <p:cNvSpPr txBox="1">
            <a:spLocks noChangeArrowheads="1"/>
          </p:cNvSpPr>
          <p:nvPr/>
        </p:nvSpPr>
        <p:spPr bwMode="auto">
          <a:xfrm>
            <a:off x="6858000" y="1371600"/>
            <a:ext cx="2057400" cy="30480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Parietal lobe</a:t>
            </a:r>
          </a:p>
        </p:txBody>
      </p:sp>
      <p:sp>
        <p:nvSpPr>
          <p:cNvPr id="91148" name="Line 17"/>
          <p:cNvSpPr>
            <a:spLocks noChangeShapeType="1"/>
          </p:cNvSpPr>
          <p:nvPr/>
        </p:nvSpPr>
        <p:spPr bwMode="auto">
          <a:xfrm flipV="1">
            <a:off x="7391400" y="3505200"/>
            <a:ext cx="762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 flipV="1">
            <a:off x="7848600" y="3505200"/>
            <a:ext cx="304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403" name="Text Box 19"/>
          <p:cNvSpPr txBox="1">
            <a:spLocks noChangeArrowheads="1"/>
          </p:cNvSpPr>
          <p:nvPr/>
        </p:nvSpPr>
        <p:spPr bwMode="auto">
          <a:xfrm>
            <a:off x="8153400" y="3200400"/>
            <a:ext cx="990600" cy="517525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Occipital lobe</a:t>
            </a:r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7391400" y="25908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405" name="Text Box 21"/>
          <p:cNvSpPr txBox="1">
            <a:spLocks noChangeArrowheads="1"/>
          </p:cNvSpPr>
          <p:nvPr/>
        </p:nvSpPr>
        <p:spPr bwMode="auto">
          <a:xfrm>
            <a:off x="7543800" y="2133600"/>
            <a:ext cx="1600200" cy="5175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Parieto-occipital sulcus</a:t>
            </a:r>
          </a:p>
        </p:txBody>
      </p:sp>
      <p:sp>
        <p:nvSpPr>
          <p:cNvPr id="91153" name="Line 22"/>
          <p:cNvSpPr>
            <a:spLocks noChangeShapeType="1"/>
          </p:cNvSpPr>
          <p:nvPr/>
        </p:nvSpPr>
        <p:spPr bwMode="auto">
          <a:xfrm flipV="1">
            <a:off x="3124200" y="4419600"/>
            <a:ext cx="1219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54" name="Line 23"/>
          <p:cNvSpPr>
            <a:spLocks noChangeShapeType="1"/>
          </p:cNvSpPr>
          <p:nvPr/>
        </p:nvSpPr>
        <p:spPr bwMode="auto">
          <a:xfrm flipH="1">
            <a:off x="3124200" y="48006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2408" name="Text Box 24"/>
          <p:cNvSpPr txBox="1">
            <a:spLocks noChangeArrowheads="1"/>
          </p:cNvSpPr>
          <p:nvPr/>
        </p:nvSpPr>
        <p:spPr bwMode="auto">
          <a:xfrm>
            <a:off x="1828800" y="5257800"/>
            <a:ext cx="1524000" cy="304800"/>
          </a:xfrm>
          <a:prstGeom prst="rect">
            <a:avLst/>
          </a:prstGeom>
          <a:solidFill>
            <a:srgbClr val="FF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Temporal lobe</a:t>
            </a:r>
          </a:p>
        </p:txBody>
      </p:sp>
      <p:sp>
        <p:nvSpPr>
          <p:cNvPr id="91156" name="Line 25"/>
          <p:cNvSpPr>
            <a:spLocks noChangeShapeType="1"/>
          </p:cNvSpPr>
          <p:nvPr/>
        </p:nvSpPr>
        <p:spPr bwMode="auto">
          <a:xfrm flipH="1">
            <a:off x="1371600" y="4038600"/>
            <a:ext cx="2590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157" name="Text Box 27"/>
          <p:cNvSpPr txBox="1">
            <a:spLocks noChangeArrowheads="1"/>
          </p:cNvSpPr>
          <p:nvPr/>
        </p:nvSpPr>
        <p:spPr bwMode="auto">
          <a:xfrm>
            <a:off x="762000" y="152400"/>
            <a:ext cx="7924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Lobes of Cerebral Hemispheres</a:t>
            </a: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28600" y="4343400"/>
            <a:ext cx="1676400" cy="822325"/>
            <a:chOff x="144" y="2736"/>
            <a:chExt cx="1056" cy="518"/>
          </a:xfrm>
        </p:grpSpPr>
        <p:sp>
          <p:nvSpPr>
            <p:cNvPr id="91159" name="Text Box 26"/>
            <p:cNvSpPr txBox="1">
              <a:spLocks noChangeArrowheads="1"/>
            </p:cNvSpPr>
            <p:nvPr/>
          </p:nvSpPr>
          <p:spPr bwMode="auto">
            <a:xfrm>
              <a:off x="144" y="2736"/>
              <a:ext cx="1008" cy="192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Lateral sulcus</a:t>
              </a:r>
            </a:p>
          </p:txBody>
        </p:sp>
        <p:sp>
          <p:nvSpPr>
            <p:cNvPr id="91160" name="Text Box 28"/>
            <p:cNvSpPr txBox="1">
              <a:spLocks noChangeArrowheads="1"/>
            </p:cNvSpPr>
            <p:nvPr/>
          </p:nvSpPr>
          <p:spPr bwMode="auto">
            <a:xfrm>
              <a:off x="144" y="2928"/>
              <a:ext cx="1056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(Insula is deep to lateral sulcus)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0038" y="765175"/>
          <a:ext cx="8545512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Image" r:id="rId3" imgW="8545886" imgH="5327464" progId="PhotoshopElements.Image.2">
                  <p:embed/>
                </p:oleObj>
              </mc:Choice>
              <mc:Fallback>
                <p:oleObj name="Image" r:id="rId3" imgW="8545886" imgH="5327464" progId="PhotoshopElements.Image.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765175"/>
                        <a:ext cx="8545512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790700" y="4572000"/>
            <a:ext cx="876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insula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 flipV="1">
            <a:off x="2667000" y="38862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-228600" y="1295400"/>
          <a:ext cx="6248400" cy="510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Image" r:id="rId3" imgW="8355556" imgH="6831746" progId="PhotoshopElements.Image.2">
                  <p:embed/>
                </p:oleObj>
              </mc:Choice>
              <mc:Fallback>
                <p:oleObj name="Image" r:id="rId3" imgW="8355556" imgH="6831746" progId="PhotoshopElements.Image.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8600" y="1295400"/>
                        <a:ext cx="6248400" cy="510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Gray &amp; White matter of cerebrum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019800" y="838200"/>
            <a:ext cx="29718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Gray matter – outer cortex &amp; inner nuclei (centers)</a:t>
            </a:r>
          </a:p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White matter – deep to cortex; comprised of fibers (pathways for communication):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association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commissural</a:t>
            </a:r>
          </a:p>
          <a:p>
            <a:pPr lvl="1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projection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1510CentWhiteMatter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Line 6"/>
          <p:cNvSpPr>
            <a:spLocks noChangeShapeType="1"/>
          </p:cNvSpPr>
          <p:nvPr/>
        </p:nvSpPr>
        <p:spPr bwMode="auto">
          <a:xfrm flipV="1">
            <a:off x="2971800" y="990600"/>
            <a:ext cx="838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4" name="Line 7"/>
          <p:cNvSpPr>
            <a:spLocks noChangeShapeType="1"/>
          </p:cNvSpPr>
          <p:nvPr/>
        </p:nvSpPr>
        <p:spPr bwMode="auto">
          <a:xfrm flipV="1">
            <a:off x="3276600" y="99060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5" name="Text Box 8"/>
          <p:cNvSpPr txBox="1">
            <a:spLocks noChangeArrowheads="1"/>
          </p:cNvSpPr>
          <p:nvPr/>
        </p:nvSpPr>
        <p:spPr bwMode="auto">
          <a:xfrm>
            <a:off x="3733800" y="762000"/>
            <a:ext cx="1752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Association fibers</a:t>
            </a:r>
          </a:p>
        </p:txBody>
      </p:sp>
      <p:sp>
        <p:nvSpPr>
          <p:cNvPr id="92166" name="Line 9"/>
          <p:cNvSpPr>
            <a:spLocks noChangeShapeType="1"/>
          </p:cNvSpPr>
          <p:nvPr/>
        </p:nvSpPr>
        <p:spPr bwMode="auto">
          <a:xfrm flipV="1">
            <a:off x="2590800" y="3810000"/>
            <a:ext cx="685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7" name="Text Box 10"/>
          <p:cNvSpPr txBox="1">
            <a:spLocks noChangeArrowheads="1"/>
          </p:cNvSpPr>
          <p:nvPr/>
        </p:nvSpPr>
        <p:spPr bwMode="auto">
          <a:xfrm>
            <a:off x="3200400" y="3429000"/>
            <a:ext cx="1752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Commissural fibers</a:t>
            </a:r>
          </a:p>
        </p:txBody>
      </p:sp>
      <p:sp>
        <p:nvSpPr>
          <p:cNvPr id="92168" name="Line 11"/>
          <p:cNvSpPr>
            <a:spLocks noChangeShapeType="1"/>
          </p:cNvSpPr>
          <p:nvPr/>
        </p:nvSpPr>
        <p:spPr bwMode="auto">
          <a:xfrm flipH="1" flipV="1">
            <a:off x="914400" y="4267200"/>
            <a:ext cx="1066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2169" name="Text Box 12"/>
          <p:cNvSpPr txBox="1">
            <a:spLocks noChangeArrowheads="1"/>
          </p:cNvSpPr>
          <p:nvPr/>
        </p:nvSpPr>
        <p:spPr bwMode="auto">
          <a:xfrm>
            <a:off x="0" y="3962400"/>
            <a:ext cx="13716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 b="1"/>
              <a:t>Projection fibers</a:t>
            </a:r>
          </a:p>
        </p:txBody>
      </p:sp>
      <p:sp>
        <p:nvSpPr>
          <p:cNvPr id="955405" name="Rectangle 13"/>
          <p:cNvSpPr>
            <a:spLocks noChangeArrowheads="1"/>
          </p:cNvSpPr>
          <p:nvPr/>
        </p:nvSpPr>
        <p:spPr bwMode="auto">
          <a:xfrm>
            <a:off x="4953000" y="1066800"/>
            <a:ext cx="4191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association fibers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connect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gyri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 same hemisphere</a:t>
            </a:r>
          </a:p>
          <a:p>
            <a:pPr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commissural fibers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connect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gyri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in opposite hemispheres (e.g. corpus callosum)</a:t>
            </a:r>
          </a:p>
          <a:p>
            <a:pPr algn="l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projection fibers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connect cerebrum with other parts of brain &amp; spinal cord</a:t>
            </a:r>
          </a:p>
        </p:txBody>
      </p:sp>
      <p:sp>
        <p:nvSpPr>
          <p:cNvPr id="92171" name="Text Box 14"/>
          <p:cNvSpPr txBox="1">
            <a:spLocks noChangeArrowheads="1"/>
          </p:cNvSpPr>
          <p:nvPr/>
        </p:nvSpPr>
        <p:spPr bwMode="auto">
          <a:xfrm>
            <a:off x="922283" y="74831"/>
            <a:ext cx="7543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latin typeface="Arial" pitchFamily="34" charset="0"/>
                <a:cs typeface="Arial" pitchFamily="34" charset="0"/>
              </a:rPr>
              <a:t>White matter of cerebrum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5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554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554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Functional areas of Cerebrum</a:t>
            </a:r>
          </a:p>
        </p:txBody>
      </p:sp>
      <p:pic>
        <p:nvPicPr>
          <p:cNvPr id="93187" name="Picture 3" descr="08_19SurfcCerbrlHemsphrs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819400"/>
            <a:ext cx="7011988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152400" y="762000"/>
            <a:ext cx="88392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Motor and Sensory areas - receive sensory info &amp; generate motor (skeletal muscle) responses</a:t>
            </a: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Association areas – interpretation of sensory info &amp; planning and coordination of motor responses</a:t>
            </a: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Cerebral processing centers - higher order integrative &amp; analytical functions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08_13aTheMeninges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124200"/>
            <a:ext cx="4190607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57200" y="457200"/>
            <a:ext cx="76200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Dura Mater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– tough, fibrous outer layer; </a:t>
            </a:r>
          </a:p>
          <a:p>
            <a:pPr marL="1371600" lvl="2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2 layers thick around brain with creation of </a:t>
            </a:r>
            <a:r>
              <a:rPr lang="en-US" sz="2800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dural</a:t>
            </a:r>
            <a:r>
              <a:rPr lang="en-US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sinuses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between layers; </a:t>
            </a:r>
          </a:p>
          <a:p>
            <a:pPr marL="1371600" lvl="2" indent="-457200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1 layer around spinal cord with </a:t>
            </a:r>
            <a:r>
              <a:rPr lang="en-US" sz="28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epidural space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external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08_13bTheMeninges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254" y="3657600"/>
            <a:ext cx="4351746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800600" cy="762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latin typeface="Arial" pitchFamily="34" charset="0"/>
                <a:cs typeface="Arial" pitchFamily="34" charset="0"/>
              </a:rPr>
              <a:t>Motor &amp; Sensory</a:t>
            </a:r>
          </a:p>
        </p:txBody>
      </p:sp>
      <p:graphicFrame>
        <p:nvGraphicFramePr>
          <p:cNvPr id="409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5181600" y="228600"/>
          <a:ext cx="3962400" cy="284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Image" r:id="rId3" imgW="6323810" imgH="4546032" progId="PhotoshopElements.Image.2">
                  <p:embed/>
                </p:oleObj>
              </mc:Choice>
              <mc:Fallback>
                <p:oleObj name="Image" r:id="rId3" imgW="6323810" imgH="4546032" progId="PhotoshopElements.Image.2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228600"/>
                        <a:ext cx="3962400" cy="284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0" name="Picture 5" descr="08_19SurfcCerbrlHemsphrs_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95400" y="1905000"/>
            <a:ext cx="91440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228600" y="1447800"/>
            <a:ext cx="2895600" cy="7016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primary motor cortex (precentral gyrus)</a:t>
            </a:r>
            <a:endParaRPr lang="en-US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>
            <a:off x="2743200" y="1981200"/>
            <a:ext cx="533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228600"/>
            <a:ext cx="41910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Motor &amp; Sensory</a:t>
            </a:r>
          </a:p>
        </p:txBody>
      </p:sp>
      <p:graphicFrame>
        <p:nvGraphicFramePr>
          <p:cNvPr id="5122" name="Object 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880036"/>
              </p:ext>
            </p:extLst>
          </p:nvPr>
        </p:nvGraphicFramePr>
        <p:xfrm>
          <a:off x="3886200" y="152400"/>
          <a:ext cx="5257800" cy="333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3" imgW="8533333" imgH="5409524" progId="PhotoshopElements.Image.2">
                  <p:embed/>
                </p:oleObj>
              </mc:Choice>
              <mc:Fallback>
                <p:oleObj name="Image" r:id="rId3" imgW="8533333" imgH="5409524" progId="PhotoshopElements.Image.2">
                  <p:embed/>
                  <p:pic>
                    <p:nvPicPr>
                      <p:cNvPr id="0" name="Picture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152400"/>
                        <a:ext cx="5257800" cy="333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5" descr="08_19SurfcCerbrlHemsphrs_U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219200" y="2514600"/>
            <a:ext cx="80010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1905000" y="2057400"/>
            <a:ext cx="297180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/>
              <a:t>primary sensory cortex (postcentral gyrus)</a:t>
            </a:r>
            <a:endParaRPr lang="en-US" sz="1800"/>
          </a:p>
        </p:txBody>
      </p:sp>
      <p:sp>
        <p:nvSpPr>
          <p:cNvPr id="5126" name="Line 11"/>
          <p:cNvSpPr>
            <a:spLocks noChangeShapeType="1"/>
          </p:cNvSpPr>
          <p:nvPr/>
        </p:nvSpPr>
        <p:spPr bwMode="auto">
          <a:xfrm flipH="1">
            <a:off x="3352800" y="2743200"/>
            <a:ext cx="304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686800" cy="762000"/>
          </a:xfrm>
        </p:spPr>
        <p:txBody>
          <a:bodyPr/>
          <a:lstStyle/>
          <a:p>
            <a:pPr algn="ctr" eaLnBrk="1" hangingPunct="1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Motor &amp; Sensory </a:t>
            </a:r>
          </a:p>
        </p:txBody>
      </p:sp>
      <p:pic>
        <p:nvPicPr>
          <p:cNvPr id="94211" name="Picture 3" descr="08_19SurfcCerbrlHemsphrs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40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Line 4"/>
          <p:cNvSpPr>
            <a:spLocks noChangeShapeType="1"/>
          </p:cNvSpPr>
          <p:nvPr/>
        </p:nvSpPr>
        <p:spPr bwMode="auto">
          <a:xfrm>
            <a:off x="914400" y="3581400"/>
            <a:ext cx="2743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3" name="Text Box 5"/>
          <p:cNvSpPr txBox="1">
            <a:spLocks noChangeArrowheads="1"/>
          </p:cNvSpPr>
          <p:nvPr/>
        </p:nvSpPr>
        <p:spPr bwMode="auto">
          <a:xfrm>
            <a:off x="152400" y="3421063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1600" b="1"/>
          </a:p>
        </p:txBody>
      </p:sp>
      <p:sp>
        <p:nvSpPr>
          <p:cNvPr id="94214" name="Text Box 6"/>
          <p:cNvSpPr txBox="1">
            <a:spLocks noChangeArrowheads="1"/>
          </p:cNvSpPr>
          <p:nvPr/>
        </p:nvSpPr>
        <p:spPr bwMode="auto">
          <a:xfrm>
            <a:off x="1981200" y="838200"/>
            <a:ext cx="2514600" cy="517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primary motor cortex (precentral gyrus)</a:t>
            </a:r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H="1" flipV="1">
            <a:off x="3733800" y="1447800"/>
            <a:ext cx="762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2024" name="Text Box 8"/>
          <p:cNvSpPr txBox="1">
            <a:spLocks noChangeArrowheads="1"/>
          </p:cNvSpPr>
          <p:nvPr/>
        </p:nvSpPr>
        <p:spPr bwMode="auto">
          <a:xfrm>
            <a:off x="152400" y="3200400"/>
            <a:ext cx="1447800" cy="517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gustatory cortex</a:t>
            </a:r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V="1">
            <a:off x="5257800" y="1524000"/>
            <a:ext cx="8382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8" name="Text Box 10"/>
          <p:cNvSpPr txBox="1">
            <a:spLocks noChangeArrowheads="1"/>
          </p:cNvSpPr>
          <p:nvPr/>
        </p:nvSpPr>
        <p:spPr bwMode="auto">
          <a:xfrm>
            <a:off x="6019800" y="1066800"/>
            <a:ext cx="2667000" cy="5175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primary sensory cortex (postcentral gyrus)</a:t>
            </a:r>
          </a:p>
        </p:txBody>
      </p:sp>
      <p:sp>
        <p:nvSpPr>
          <p:cNvPr id="94219" name="Line 11"/>
          <p:cNvSpPr>
            <a:spLocks noChangeShapeType="1"/>
          </p:cNvSpPr>
          <p:nvPr/>
        </p:nvSpPr>
        <p:spPr bwMode="auto">
          <a:xfrm>
            <a:off x="4800600" y="4038600"/>
            <a:ext cx="2133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20" name="Line 12"/>
          <p:cNvSpPr>
            <a:spLocks noChangeShapeType="1"/>
          </p:cNvSpPr>
          <p:nvPr/>
        </p:nvSpPr>
        <p:spPr bwMode="auto">
          <a:xfrm flipH="1">
            <a:off x="2209800" y="4800600"/>
            <a:ext cx="1600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2029" name="Text Box 13"/>
          <p:cNvSpPr txBox="1">
            <a:spLocks noChangeArrowheads="1"/>
          </p:cNvSpPr>
          <p:nvPr/>
        </p:nvSpPr>
        <p:spPr bwMode="auto">
          <a:xfrm>
            <a:off x="6934200" y="5181600"/>
            <a:ext cx="1676400" cy="304800"/>
          </a:xfrm>
          <a:prstGeom prst="rect">
            <a:avLst/>
          </a:prstGeom>
          <a:solidFill>
            <a:srgbClr val="CC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auditory cortex</a:t>
            </a:r>
          </a:p>
        </p:txBody>
      </p:sp>
      <p:sp>
        <p:nvSpPr>
          <p:cNvPr id="982030" name="Text Box 14"/>
          <p:cNvSpPr txBox="1">
            <a:spLocks noChangeArrowheads="1"/>
          </p:cNvSpPr>
          <p:nvPr/>
        </p:nvSpPr>
        <p:spPr bwMode="auto">
          <a:xfrm>
            <a:off x="609600" y="5562600"/>
            <a:ext cx="1600200" cy="304800"/>
          </a:xfrm>
          <a:prstGeom prst="rect">
            <a:avLst/>
          </a:prstGeom>
          <a:solidFill>
            <a:srgbClr val="CC33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olfactory cortex</a:t>
            </a:r>
          </a:p>
        </p:txBody>
      </p:sp>
      <p:sp>
        <p:nvSpPr>
          <p:cNvPr id="94223" name="Line 15"/>
          <p:cNvSpPr>
            <a:spLocks noChangeShapeType="1"/>
          </p:cNvSpPr>
          <p:nvPr/>
        </p:nvSpPr>
        <p:spPr bwMode="auto">
          <a:xfrm>
            <a:off x="7696200" y="4191000"/>
            <a:ext cx="457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2032" name="Text Box 16"/>
          <p:cNvSpPr txBox="1">
            <a:spLocks noChangeArrowheads="1"/>
          </p:cNvSpPr>
          <p:nvPr/>
        </p:nvSpPr>
        <p:spPr bwMode="auto">
          <a:xfrm>
            <a:off x="8153400" y="4038600"/>
            <a:ext cx="990600" cy="5175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visual cortex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4" grpId="0" animBg="1"/>
      <p:bldP spid="982029" grpId="0" animBg="1"/>
      <p:bldP spid="982030" grpId="0" animBg="1"/>
      <p:bldP spid="9820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6248400" cy="8382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Association areas</a:t>
            </a:r>
          </a:p>
        </p:txBody>
      </p:sp>
      <p:pic>
        <p:nvPicPr>
          <p:cNvPr id="95235" name="Picture 7" descr="08_19SurfcCerbrlHemsphrs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88392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Line 8"/>
          <p:cNvSpPr>
            <a:spLocks noChangeShapeType="1"/>
          </p:cNvSpPr>
          <p:nvPr/>
        </p:nvSpPr>
        <p:spPr bwMode="auto">
          <a:xfrm flipH="1" flipV="1">
            <a:off x="1905000" y="2057400"/>
            <a:ext cx="1447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237" name="Text Box 10"/>
          <p:cNvSpPr txBox="1">
            <a:spLocks noChangeArrowheads="1"/>
          </p:cNvSpPr>
          <p:nvPr/>
        </p:nvSpPr>
        <p:spPr bwMode="auto">
          <a:xfrm>
            <a:off x="4724400" y="609600"/>
            <a:ext cx="441960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interpret incoming sensations; coordinate motor responses</a:t>
            </a:r>
          </a:p>
        </p:txBody>
      </p:sp>
      <p:sp>
        <p:nvSpPr>
          <p:cNvPr id="95238" name="Line 11"/>
          <p:cNvSpPr>
            <a:spLocks noChangeShapeType="1"/>
          </p:cNvSpPr>
          <p:nvPr/>
        </p:nvSpPr>
        <p:spPr bwMode="auto">
          <a:xfrm flipV="1">
            <a:off x="6858000" y="35052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6489" name="Text Box 9"/>
          <p:cNvSpPr txBox="1">
            <a:spLocks noChangeArrowheads="1"/>
          </p:cNvSpPr>
          <p:nvPr/>
        </p:nvSpPr>
        <p:spPr bwMode="auto">
          <a:xfrm>
            <a:off x="0" y="1524000"/>
            <a:ext cx="2514600" cy="5175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somatic motor association area (premotor cortex)</a:t>
            </a:r>
          </a:p>
        </p:txBody>
      </p:sp>
      <p:sp>
        <p:nvSpPr>
          <p:cNvPr id="916492" name="Text Box 12"/>
          <p:cNvSpPr txBox="1">
            <a:spLocks noChangeArrowheads="1"/>
          </p:cNvSpPr>
          <p:nvPr/>
        </p:nvSpPr>
        <p:spPr bwMode="auto">
          <a:xfrm>
            <a:off x="7696200" y="3124200"/>
            <a:ext cx="1447800" cy="73025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visual association area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9" grpId="0" animBg="1"/>
      <p:bldP spid="91649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Cerebral Processing Centers</a:t>
            </a:r>
          </a:p>
        </p:txBody>
      </p:sp>
      <p:pic>
        <p:nvPicPr>
          <p:cNvPr id="96259" name="Picture 5" descr="08_19SurfcCerbrlHemsphrs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8839200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0" name="Text Box 6"/>
          <p:cNvSpPr txBox="1">
            <a:spLocks noChangeArrowheads="1"/>
          </p:cNvSpPr>
          <p:nvPr/>
        </p:nvSpPr>
        <p:spPr bwMode="auto">
          <a:xfrm>
            <a:off x="5181600" y="838200"/>
            <a:ext cx="3962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higher-order integrative centers</a:t>
            </a: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may be unilateral</a:t>
            </a:r>
          </a:p>
        </p:txBody>
      </p:sp>
      <p:sp>
        <p:nvSpPr>
          <p:cNvPr id="96261" name="Line 7"/>
          <p:cNvSpPr>
            <a:spLocks noChangeShapeType="1"/>
          </p:cNvSpPr>
          <p:nvPr/>
        </p:nvSpPr>
        <p:spPr bwMode="auto">
          <a:xfrm flipH="1" flipV="1">
            <a:off x="1371600" y="38100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2" name="Line 8"/>
          <p:cNvSpPr>
            <a:spLocks noChangeShapeType="1"/>
          </p:cNvSpPr>
          <p:nvPr/>
        </p:nvSpPr>
        <p:spPr bwMode="auto">
          <a:xfrm flipH="1">
            <a:off x="1066800" y="5029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3" name="Line 9"/>
          <p:cNvSpPr>
            <a:spLocks noChangeShapeType="1"/>
          </p:cNvSpPr>
          <p:nvPr/>
        </p:nvSpPr>
        <p:spPr bwMode="auto">
          <a:xfrm flipV="1">
            <a:off x="5257800" y="3429000"/>
            <a:ext cx="2286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18538" name="Text Box 10"/>
          <p:cNvSpPr txBox="1">
            <a:spLocks noChangeArrowheads="1"/>
          </p:cNvSpPr>
          <p:nvPr/>
        </p:nvSpPr>
        <p:spPr bwMode="auto">
          <a:xfrm>
            <a:off x="7086600" y="2743200"/>
            <a:ext cx="2057400" cy="738664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 dirty="0"/>
              <a:t>general interpretive area </a:t>
            </a:r>
            <a:r>
              <a:rPr lang="en-US" sz="1400" b="1" dirty="0" smtClean="0"/>
              <a:t>(gnostic) </a:t>
            </a:r>
            <a:r>
              <a:rPr lang="en-US" sz="1400" b="1" dirty="0"/>
              <a:t>–Lt hemisphere usually</a:t>
            </a:r>
          </a:p>
        </p:txBody>
      </p:sp>
      <p:sp>
        <p:nvSpPr>
          <p:cNvPr id="918539" name="Text Box 11"/>
          <p:cNvSpPr txBox="1">
            <a:spLocks noChangeArrowheads="1"/>
          </p:cNvSpPr>
          <p:nvPr/>
        </p:nvSpPr>
        <p:spPr bwMode="auto">
          <a:xfrm>
            <a:off x="0" y="3352800"/>
            <a:ext cx="1676400" cy="9429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motor speech center (Broca’s) - Lt hemisphere usually</a:t>
            </a:r>
          </a:p>
        </p:txBody>
      </p:sp>
      <p:sp>
        <p:nvSpPr>
          <p:cNvPr id="918540" name="Text Box 12"/>
          <p:cNvSpPr txBox="1">
            <a:spLocks noChangeArrowheads="1"/>
          </p:cNvSpPr>
          <p:nvPr/>
        </p:nvSpPr>
        <p:spPr bwMode="auto">
          <a:xfrm>
            <a:off x="0" y="4800600"/>
            <a:ext cx="1295400" cy="51752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b="1"/>
              <a:t>Prefrontal cortex (bilat.)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8538" grpId="0" animBg="1"/>
      <p:bldP spid="918539" grpId="0" animBg="1"/>
      <p:bldP spid="91854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The Cerebellum</a:t>
            </a:r>
          </a:p>
        </p:txBody>
      </p:sp>
      <p:sp>
        <p:nvSpPr>
          <p:cNvPr id="97283" name="Line 6"/>
          <p:cNvSpPr>
            <a:spLocks noChangeShapeType="1"/>
          </p:cNvSpPr>
          <p:nvPr/>
        </p:nvSpPr>
        <p:spPr bwMode="auto">
          <a:xfrm>
            <a:off x="5181600" y="4572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1524000"/>
            <a:ext cx="7772400" cy="5334000"/>
            <a:chOff x="144" y="672"/>
            <a:chExt cx="5184" cy="3478"/>
          </a:xfrm>
        </p:grpSpPr>
        <p:pic>
          <p:nvPicPr>
            <p:cNvPr id="97287" name="Picture 5" descr="08_16cTheBrain_U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4" y="672"/>
              <a:ext cx="5184" cy="3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288" name="Line 7"/>
            <p:cNvSpPr>
              <a:spLocks noChangeShapeType="1"/>
            </p:cNvSpPr>
            <p:nvPr/>
          </p:nvSpPr>
          <p:spPr bwMode="auto">
            <a:xfrm>
              <a:off x="3120" y="2736"/>
              <a:ext cx="768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89" name="Text Box 8"/>
            <p:cNvSpPr txBox="1">
              <a:spLocks noChangeArrowheads="1"/>
            </p:cNvSpPr>
            <p:nvPr/>
          </p:nvSpPr>
          <p:spPr bwMode="auto">
            <a:xfrm>
              <a:off x="3840" y="2976"/>
              <a:ext cx="1392" cy="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transverse fissure</a:t>
              </a:r>
            </a:p>
          </p:txBody>
        </p:sp>
        <p:sp>
          <p:nvSpPr>
            <p:cNvPr id="97290" name="Line 9"/>
            <p:cNvSpPr>
              <a:spLocks noChangeShapeType="1"/>
            </p:cNvSpPr>
            <p:nvPr/>
          </p:nvSpPr>
          <p:spPr bwMode="auto">
            <a:xfrm>
              <a:off x="2880" y="2880"/>
              <a:ext cx="768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1" name="Line 10"/>
            <p:cNvSpPr>
              <a:spLocks noChangeShapeType="1"/>
            </p:cNvSpPr>
            <p:nvPr/>
          </p:nvSpPr>
          <p:spPr bwMode="auto">
            <a:xfrm>
              <a:off x="2688" y="2928"/>
              <a:ext cx="96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Text Box 11"/>
            <p:cNvSpPr txBox="1">
              <a:spLocks noChangeArrowheads="1"/>
            </p:cNvSpPr>
            <p:nvPr/>
          </p:nvSpPr>
          <p:spPr bwMode="auto">
            <a:xfrm>
              <a:off x="3648" y="3312"/>
              <a:ext cx="1632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 b="1"/>
                <a:t>arbor vitae (white matter)</a:t>
              </a:r>
            </a:p>
          </p:txBody>
        </p:sp>
        <p:sp>
          <p:nvSpPr>
            <p:cNvPr id="97293" name="Line 12"/>
            <p:cNvSpPr>
              <a:spLocks noChangeShapeType="1"/>
            </p:cNvSpPr>
            <p:nvPr/>
          </p:nvSpPr>
          <p:spPr bwMode="auto">
            <a:xfrm>
              <a:off x="2880" y="3408"/>
              <a:ext cx="43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4" name="Line 13"/>
            <p:cNvSpPr>
              <a:spLocks noChangeShapeType="1"/>
            </p:cNvSpPr>
            <p:nvPr/>
          </p:nvSpPr>
          <p:spPr bwMode="auto">
            <a:xfrm>
              <a:off x="2976" y="3216"/>
              <a:ext cx="33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7295" name="Text Box 14"/>
            <p:cNvSpPr txBox="1">
              <a:spLocks noChangeArrowheads="1"/>
            </p:cNvSpPr>
            <p:nvPr/>
          </p:nvSpPr>
          <p:spPr bwMode="auto">
            <a:xfrm>
              <a:off x="3312" y="3696"/>
              <a:ext cx="1121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1400" b="1"/>
                <a:t>folia (gray matter)</a:t>
              </a:r>
            </a:p>
          </p:txBody>
        </p:sp>
      </p:grpSp>
      <p:sp>
        <p:nvSpPr>
          <p:cNvPr id="97285" name="Text Box 15"/>
          <p:cNvSpPr txBox="1">
            <a:spLocks noChangeArrowheads="1"/>
          </p:cNvSpPr>
          <p:nvPr/>
        </p:nvSpPr>
        <p:spPr bwMode="auto">
          <a:xfrm>
            <a:off x="5715000" y="2133600"/>
            <a:ext cx="3276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400" dirty="0"/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functions include control of skeletal muscles (unconscious) for balance, coordination &amp; posture</a:t>
            </a: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Stores patterns of movement</a:t>
            </a: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links to brainstem by cerebellar peduncles</a:t>
            </a:r>
          </a:p>
        </p:txBody>
      </p:sp>
      <p:sp>
        <p:nvSpPr>
          <p:cNvPr id="97286" name="Text Box 17"/>
          <p:cNvSpPr txBox="1">
            <a:spLocks noChangeArrowheads="1"/>
          </p:cNvSpPr>
          <p:nvPr/>
        </p:nvSpPr>
        <p:spPr bwMode="auto">
          <a:xfrm>
            <a:off x="381000" y="685800"/>
            <a:ext cx="6553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2 hemispheres connected by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vermis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separated from cerebrum by transverse fissure</a:t>
            </a:r>
          </a:p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dirty="0">
                <a:latin typeface="Arial" pitchFamily="34" charset="0"/>
                <a:cs typeface="Arial" pitchFamily="34" charset="0"/>
              </a:rPr>
              <a:t> outer folia with inner arbor vitae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Arial" pitchFamily="34" charset="0"/>
                <a:cs typeface="Arial" pitchFamily="34" charset="0"/>
              </a:rPr>
              <a:t>Cranial Nerves</a:t>
            </a:r>
          </a:p>
        </p:txBody>
      </p: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381000" y="685800"/>
            <a:ext cx="83058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Clr>
                <a:srgbClr val="3333FF"/>
              </a:buClr>
              <a:buFont typeface="Wingdings" pitchFamily="2" charset="2"/>
              <a:buChar char="§"/>
            </a:pPr>
            <a:r>
              <a:rPr lang="en-US" sz="2800" dirty="0"/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12 pairs of nerves (part of PNS) that connect to the brain; provide motor, sensory &amp;/or autonomic (parasympathetic) function</a:t>
            </a:r>
          </a:p>
        </p:txBody>
      </p:sp>
      <p:pic>
        <p:nvPicPr>
          <p:cNvPr id="98308" name="Picture 6" descr="08_25bTheCranialNerves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324600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457200" y="838200"/>
            <a:ext cx="8001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 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533400" y="0"/>
            <a:ext cx="8305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Cranial Nerves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(know #, name &amp; basic function)</a:t>
            </a:r>
          </a:p>
        </p:txBody>
      </p: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304800" y="641350"/>
            <a:ext cx="8534400" cy="600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 Olfactory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smell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 Optic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– sight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III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Oculomotor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– motor to eye muscles; ANS for accommodation of lens &amp; 		pupil constriction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IV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Trochlear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motor to one eye muscle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Trigeminal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motor to muscles of mastication, sensation to face &amp; mouth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Abducens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– motor to one eye muscle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Facial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motor to muscles of facial expression; taste; ANS to lacrimal &amp; 		salivary glands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VIII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Vestibulocochlear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– equilibrium &amp; hearing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IX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Glossopharyngeal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swallowing, taste, ANS to salivary glands, sensory reception from monitoring of blood pressure in large arteries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Vagus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– sensation from viscera; ANS visceral muscle movement 	(respiratory, digestive, cardiovascular systems)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Accessory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motor to muscle of pharynx, SCM &amp; Trapezius</a:t>
            </a:r>
          </a:p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XII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Hypoglossal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– motor to tongue muscles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Text Box 6"/>
          <p:cNvSpPr txBox="1">
            <a:spLocks noChangeArrowheads="1"/>
          </p:cNvSpPr>
          <p:nvPr/>
        </p:nvSpPr>
        <p:spPr bwMode="auto">
          <a:xfrm>
            <a:off x="381000" y="2895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/>
          </a:p>
        </p:txBody>
      </p:sp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381000" y="3048000"/>
            <a:ext cx="815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/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0" y="152400"/>
            <a:ext cx="85344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914400" lvl="1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Arachnoid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– “spidery” web-like middle layer</a:t>
            </a:r>
          </a:p>
          <a:p>
            <a:pPr marL="914400" lvl="1" indent="-4572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Pia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Mater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delicate, thin inner layer; extension of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pia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mater (“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filum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terminale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”) extends from tip of cord to coccyx to anchor cord in place</a:t>
            </a:r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3484418" y="2444859"/>
            <a:ext cx="4648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Subarachnoid space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– between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arachnoid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&amp;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pia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mater; contains </a:t>
            </a:r>
            <a:r>
              <a:rPr lang="en-US" sz="2800" i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cerebral spinal fluid (CSF)</a:t>
            </a:r>
          </a:p>
        </p:txBody>
      </p:sp>
      <p:graphicFrame>
        <p:nvGraphicFramePr>
          <p:cNvPr id="29697" name="Object 7"/>
          <p:cNvGraphicFramePr>
            <a:graphicFrameLocks noChangeAspect="1"/>
          </p:cNvGraphicFramePr>
          <p:nvPr/>
        </p:nvGraphicFramePr>
        <p:xfrm>
          <a:off x="228600" y="2590800"/>
          <a:ext cx="2895600" cy="398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Image" r:id="rId3" imgW="3352381" imgH="4609524" progId="PhotoshopElements.Image.2">
                  <p:embed/>
                </p:oleObj>
              </mc:Choice>
              <mc:Fallback>
                <p:oleObj name="Image" r:id="rId3" imgW="3352381" imgH="4609524" progId="PhotoshopElements.Image.2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590800"/>
                        <a:ext cx="2895600" cy="398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3733800" y="44196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sample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CSF can be taken at subarachnoid space inferior to the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conus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medularis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 “</a:t>
            </a:r>
            <a:r>
              <a:rPr lang="en-US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lumbar puncture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(spinal tap)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The Spinal Cord</a:t>
            </a:r>
          </a:p>
        </p:txBody>
      </p:sp>
      <p:pic>
        <p:nvPicPr>
          <p:cNvPr id="62467" name="Picture 5" descr="08_14aGrssAnatSpnalCord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838200"/>
            <a:ext cx="5230813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4267200" y="1058863"/>
            <a:ext cx="4648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Begins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at foramen magnum &amp; ends at L2 vertebral level by forming </a:t>
            </a:r>
            <a:r>
              <a:rPr lang="en-US" sz="2400" i="1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conus</a:t>
            </a:r>
            <a:r>
              <a:rPr lang="en-US" sz="2400" i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medularis</a:t>
            </a:r>
            <a:endParaRPr lang="en-US" sz="2400" i="1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4648200" y="5105400"/>
            <a:ext cx="3505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Made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up of 31 spinal cord segments</a:t>
            </a:r>
          </a:p>
        </p:txBody>
      </p:sp>
      <p:sp>
        <p:nvSpPr>
          <p:cNvPr id="62470" name="Text Box 9"/>
          <p:cNvSpPr txBox="1">
            <a:spLocks noChangeArrowheads="1"/>
          </p:cNvSpPr>
          <p:nvPr/>
        </p:nvSpPr>
        <p:spPr bwMode="auto">
          <a:xfrm>
            <a:off x="5334000" y="2743200"/>
            <a:ext cx="3581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Has 2 thickened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areas</a:t>
            </a:r>
          </a:p>
          <a:p>
            <a:pPr marL="285750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cervical </a:t>
            </a:r>
            <a:r>
              <a:rPr lang="en-US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enlargement</a:t>
            </a:r>
            <a:r>
              <a:rPr lang="en-US" dirty="0">
                <a:latin typeface="Arial" pitchFamily="34" charset="0"/>
                <a:cs typeface="Arial" pitchFamily="34" charset="0"/>
              </a:rPr>
              <a:t> - supplies nerves to upper extremity</a:t>
            </a:r>
          </a:p>
          <a:p>
            <a:pPr marL="285750" indent="-28575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lumbar </a:t>
            </a:r>
            <a:r>
              <a:rPr lang="en-US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enlargement</a:t>
            </a:r>
            <a:r>
              <a:rPr lang="en-US" dirty="0">
                <a:latin typeface="Arial" pitchFamily="34" charset="0"/>
                <a:cs typeface="Arial" pitchFamily="34" charset="0"/>
              </a:rPr>
              <a:t> - supplies nerves to lower extremity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2362200" y="42672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/>
              <a:t> (</a:t>
            </a:r>
            <a:r>
              <a:rPr lang="en-US" sz="1800" b="1"/>
              <a:t>conus medularis</a:t>
            </a:r>
            <a:r>
              <a:rPr lang="en-US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7" descr="08_14-GrssAnatSpnalCord_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229600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 Box 8"/>
          <p:cNvSpPr txBox="1">
            <a:spLocks noChangeArrowheads="1"/>
          </p:cNvSpPr>
          <p:nvPr/>
        </p:nvSpPr>
        <p:spPr bwMode="auto">
          <a:xfrm>
            <a:off x="3124200" y="2743200"/>
            <a:ext cx="53340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Each spinal cord segment has a pair of </a:t>
            </a:r>
          </a:p>
          <a:p>
            <a:pPr marL="800100" lvl="1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dorsal roots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their associated </a:t>
            </a:r>
            <a:r>
              <a:rPr lang="en-US" sz="2400" i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dorsal root ganglia (DRG)</a:t>
            </a:r>
          </a:p>
          <a:p>
            <a:pPr marL="800100" lvl="1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ventral roots</a:t>
            </a:r>
          </a:p>
        </p:txBody>
      </p:sp>
      <p:sp>
        <p:nvSpPr>
          <p:cNvPr id="63492" name="Line 9"/>
          <p:cNvSpPr>
            <a:spLocks noChangeShapeType="1"/>
          </p:cNvSpPr>
          <p:nvPr/>
        </p:nvSpPr>
        <p:spPr bwMode="auto">
          <a:xfrm flipV="1">
            <a:off x="7162800" y="990600"/>
            <a:ext cx="457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3" name="Text Box 10"/>
          <p:cNvSpPr txBox="1">
            <a:spLocks noChangeArrowheads="1"/>
          </p:cNvSpPr>
          <p:nvPr/>
        </p:nvSpPr>
        <p:spPr bwMode="auto">
          <a:xfrm>
            <a:off x="7620000" y="7620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/>
              <a:t>Dorsal root ganglion (DRG)</a:t>
            </a:r>
          </a:p>
        </p:txBody>
      </p:sp>
      <p:sp>
        <p:nvSpPr>
          <p:cNvPr id="63494" name="Line 12"/>
          <p:cNvSpPr>
            <a:spLocks noChangeShapeType="1"/>
          </p:cNvSpPr>
          <p:nvPr/>
        </p:nvSpPr>
        <p:spPr bwMode="auto">
          <a:xfrm>
            <a:off x="7315200" y="152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5" name="Text Box 13"/>
          <p:cNvSpPr txBox="1">
            <a:spLocks noChangeArrowheads="1"/>
          </p:cNvSpPr>
          <p:nvPr/>
        </p:nvSpPr>
        <p:spPr bwMode="auto">
          <a:xfrm>
            <a:off x="7696200" y="13716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/>
              <a:t>Dorsal root</a:t>
            </a:r>
          </a:p>
        </p:txBody>
      </p:sp>
      <p:sp>
        <p:nvSpPr>
          <p:cNvPr id="63496" name="Line 14"/>
          <p:cNvSpPr>
            <a:spLocks noChangeShapeType="1"/>
          </p:cNvSpPr>
          <p:nvPr/>
        </p:nvSpPr>
        <p:spPr bwMode="auto">
          <a:xfrm>
            <a:off x="7162800" y="19050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497" name="Text Box 15"/>
          <p:cNvSpPr txBox="1">
            <a:spLocks noChangeArrowheads="1"/>
          </p:cNvSpPr>
          <p:nvPr/>
        </p:nvSpPr>
        <p:spPr bwMode="auto">
          <a:xfrm>
            <a:off x="7467600" y="1981200"/>
            <a:ext cx="1066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 b="1"/>
              <a:t>Ventral root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08_14bGrssAnatSpnalCor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81000"/>
            <a:ext cx="6477000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6"/>
          <p:cNvSpPr txBox="1">
            <a:spLocks noChangeArrowheads="1"/>
          </p:cNvSpPr>
          <p:nvPr/>
        </p:nvSpPr>
        <p:spPr bwMode="auto">
          <a:xfrm>
            <a:off x="457200" y="3810000"/>
            <a:ext cx="83820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Each dorsal root contains the axons of sensory neurons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(unipolar neurons)</a:t>
            </a: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Each dorsal root ganglion contains the cell bodies of these sensory neurons</a:t>
            </a:r>
          </a:p>
          <a:p>
            <a:pPr marL="342900" indent="-342900"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Each ventral root contains the axons of motor neurons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(multipolar neurons whose cell bodies are within the cord)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08_14bGrssAnatSpnalCor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81000"/>
            <a:ext cx="7467600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Text Box 5"/>
          <p:cNvSpPr txBox="1">
            <a:spLocks noChangeArrowheads="1"/>
          </p:cNvSpPr>
          <p:nvPr/>
        </p:nvSpPr>
        <p:spPr bwMode="auto">
          <a:xfrm>
            <a:off x="381000" y="4648200"/>
            <a:ext cx="85344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dorsal &amp; ventral roots of each segment come together at the intervertebral foramen (IVF) to form a mixed </a:t>
            </a:r>
            <a:r>
              <a:rPr lang="en-US" sz="28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spinal nerve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1860</Words>
  <Application>Microsoft Office PowerPoint</Application>
  <PresentationFormat>On-screen Show (4:3)</PresentationFormat>
  <Paragraphs>256</Paragraphs>
  <Slides>47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1_Office Theme</vt:lpstr>
      <vt:lpstr>Apex</vt:lpstr>
      <vt:lpstr>Image</vt:lpstr>
      <vt:lpstr>The Nervous System Chapter 8 – The Central &amp; Peripheral Nervous System</vt:lpstr>
      <vt:lpstr>Central Nervous System (CNS)</vt:lpstr>
      <vt:lpstr>Meninges</vt:lpstr>
      <vt:lpstr>PowerPoint Presentation</vt:lpstr>
      <vt:lpstr>PowerPoint Presentation</vt:lpstr>
      <vt:lpstr>The Spinal Cord</vt:lpstr>
      <vt:lpstr>PowerPoint Presentation</vt:lpstr>
      <vt:lpstr>PowerPoint Presentation</vt:lpstr>
      <vt:lpstr>PowerPoint Presentation</vt:lpstr>
      <vt:lpstr>Spinal Nerves</vt:lpstr>
      <vt:lpstr>PowerPoint Presentation</vt:lpstr>
      <vt:lpstr>Spinal Nerves</vt:lpstr>
      <vt:lpstr>Nerve Plexus</vt:lpstr>
      <vt:lpstr>Spinal Nerve plexuses</vt:lpstr>
      <vt:lpstr>Sectional Anatomy of the Spinal cord</vt:lpstr>
      <vt:lpstr>PowerPoint Presentation</vt:lpstr>
      <vt:lpstr>Tracts (Sensory &amp; Motor Pathways)   </vt:lpstr>
      <vt:lpstr>PowerPoint Presentation</vt:lpstr>
      <vt:lpstr>Ascending Tracts (sensory pathways)</vt:lpstr>
      <vt:lpstr>PowerPoint Presentation</vt:lpstr>
      <vt:lpstr>Ascending Tracts (sensory pathways)</vt:lpstr>
      <vt:lpstr>PowerPoint Presentation</vt:lpstr>
      <vt:lpstr>Descending Tracts (motor pathways)</vt:lpstr>
      <vt:lpstr>PowerPoint Presentation</vt:lpstr>
      <vt:lpstr>The Brain</vt:lpstr>
      <vt:lpstr>Cerebrospinal Fluid (CSF)</vt:lpstr>
      <vt:lpstr>CSF Circulation</vt:lpstr>
      <vt:lpstr>The Brainstem</vt:lpstr>
      <vt:lpstr>The Brainstem</vt:lpstr>
      <vt:lpstr>The Diencephalon</vt:lpstr>
      <vt:lpstr>The Diencephalon</vt:lpstr>
      <vt:lpstr>The Diencephalon</vt:lpstr>
      <vt:lpstr>Limbic system</vt:lpstr>
      <vt:lpstr>Cerebrum</vt:lpstr>
      <vt:lpstr>PowerPoint Presentation</vt:lpstr>
      <vt:lpstr>PowerPoint Presentation</vt:lpstr>
      <vt:lpstr>Gray &amp; White matter of cerebrum</vt:lpstr>
      <vt:lpstr>PowerPoint Presentation</vt:lpstr>
      <vt:lpstr>Functional areas of Cerebrum</vt:lpstr>
      <vt:lpstr>Motor &amp; Sensory</vt:lpstr>
      <vt:lpstr>Motor &amp; Sensory</vt:lpstr>
      <vt:lpstr>Motor &amp; Sensory </vt:lpstr>
      <vt:lpstr>Association areas</vt:lpstr>
      <vt:lpstr>Cerebral Processing Centers</vt:lpstr>
      <vt:lpstr>The Cerebellum</vt:lpstr>
      <vt:lpstr>Cranial Nerves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Nervous System Chapter 8 – The Central &amp; Peripheral Nervous System</dc:title>
  <dc:creator>Anne Geller</dc:creator>
  <cp:lastModifiedBy>Anne Geller</cp:lastModifiedBy>
  <cp:revision>21</cp:revision>
  <dcterms:created xsi:type="dcterms:W3CDTF">2006-08-16T00:00:00Z</dcterms:created>
  <dcterms:modified xsi:type="dcterms:W3CDTF">2015-03-19T16:23:43Z</dcterms:modified>
</cp:coreProperties>
</file>