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5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46C24-D9FD-450A-B56D-1E0EBD3DBCA9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366B7-19CE-4D01-B1BD-2C7BD05C5E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6CEDFB-9A90-4038-832F-25CFD6E4302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4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3048000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The Nervous System</a:t>
            </a:r>
            <a:br>
              <a:rPr lang="en-US" dirty="0" smtClean="0"/>
            </a:br>
            <a:r>
              <a:rPr lang="en-US" dirty="0" smtClean="0"/>
              <a:t>Chapter 8 – </a:t>
            </a:r>
            <a:r>
              <a:rPr lang="en-US" dirty="0" smtClean="0"/>
              <a:t>The Autonomic </a:t>
            </a:r>
            <a:r>
              <a:rPr lang="en-US" dirty="0" smtClean="0"/>
              <a:t>Nervous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algn="ctr" eaLnBrk="1" hangingPunct="1"/>
            <a:r>
              <a:rPr lang="en-US" b="1" smtClean="0"/>
              <a:t>Activities of the ANS</a:t>
            </a:r>
          </a:p>
        </p:txBody>
      </p:sp>
      <p:sp>
        <p:nvSpPr>
          <p:cNvPr id="107523" name="Rectangle 3"/>
          <p:cNvSpPr>
            <a:spLocks noChangeArrowheads="1"/>
          </p:cNvSpPr>
          <p:nvPr/>
        </p:nvSpPr>
        <p:spPr bwMode="auto">
          <a:xfrm>
            <a:off x="457200" y="62484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Wingdings" pitchFamily="2" charset="2"/>
              <a:buNone/>
            </a:pPr>
            <a:endParaRPr lang="en-US" sz="2400"/>
          </a:p>
        </p:txBody>
      </p:sp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0" y="1066800"/>
            <a:ext cx="8991600" cy="393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/>
              <a:t>Effects of </a:t>
            </a:r>
            <a:r>
              <a:rPr lang="en-US" sz="2800">
                <a:solidFill>
                  <a:srgbClr val="3333FF"/>
                </a:solidFill>
              </a:rPr>
              <a:t>Parasympathetic</a:t>
            </a:r>
            <a:r>
              <a:rPr lang="en-US" sz="2800"/>
              <a:t> Activation -“rest &amp; repose” response (conserve &amp; restore energy):</a:t>
            </a:r>
          </a:p>
          <a:p>
            <a:pPr lvl="1" algn="l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/>
              <a:t> decreased cardiovascular &amp; respiratory activity</a:t>
            </a:r>
          </a:p>
          <a:p>
            <a:pPr lvl="1" algn="l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/>
              <a:t>increased GI motility &amp; enzyme secretion</a:t>
            </a:r>
          </a:p>
          <a:p>
            <a:pPr lvl="1" algn="l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/>
              <a:t>pupil constriction</a:t>
            </a:r>
          </a:p>
          <a:p>
            <a:pPr lvl="1" algn="l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/>
              <a:t> nutrient uptake &amp; energy storage into adipose, liver, &amp; skeletal muscles (glycogen)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4"/>
          <p:cNvSpPr>
            <a:spLocks noChangeArrowheads="1"/>
          </p:cNvSpPr>
          <p:nvPr/>
        </p:nvSpPr>
        <p:spPr bwMode="auto">
          <a:xfrm>
            <a:off x="457200" y="838200"/>
            <a:ext cx="800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 </a:t>
            </a:r>
          </a:p>
        </p:txBody>
      </p:sp>
      <p:sp>
        <p:nvSpPr>
          <p:cNvPr id="99331" name="Text Box 5"/>
          <p:cNvSpPr txBox="1">
            <a:spLocks noChangeArrowheads="1"/>
          </p:cNvSpPr>
          <p:nvPr/>
        </p:nvSpPr>
        <p:spPr bwMode="auto">
          <a:xfrm>
            <a:off x="533400" y="0"/>
            <a:ext cx="830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Cranial Nerves </a:t>
            </a:r>
            <a:r>
              <a:rPr lang="en-US" sz="1600"/>
              <a:t>(know #, name &amp; basic function)</a:t>
            </a:r>
          </a:p>
        </p:txBody>
      </p:sp>
      <p:sp>
        <p:nvSpPr>
          <p:cNvPr id="99332" name="Text Box 6"/>
          <p:cNvSpPr txBox="1">
            <a:spLocks noChangeArrowheads="1"/>
          </p:cNvSpPr>
          <p:nvPr/>
        </p:nvSpPr>
        <p:spPr bwMode="auto">
          <a:xfrm>
            <a:off x="304800" y="762000"/>
            <a:ext cx="8534400" cy="600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/>
              <a:t>I Olfactory – smell</a:t>
            </a:r>
          </a:p>
          <a:p>
            <a:pPr algn="l">
              <a:spcBef>
                <a:spcPct val="50000"/>
              </a:spcBef>
            </a:pPr>
            <a:r>
              <a:rPr lang="en-US" sz="1800"/>
              <a:t>II Optic – sight</a:t>
            </a:r>
          </a:p>
          <a:p>
            <a:pPr algn="l">
              <a:spcBef>
                <a:spcPct val="50000"/>
              </a:spcBef>
            </a:pPr>
            <a:r>
              <a:rPr lang="en-US" sz="1800"/>
              <a:t>III Oculomotor – motor to eye muscles; ANS for accommodation of lens &amp; 		pupil constriction</a:t>
            </a:r>
          </a:p>
          <a:p>
            <a:pPr algn="l">
              <a:spcBef>
                <a:spcPct val="50000"/>
              </a:spcBef>
            </a:pPr>
            <a:r>
              <a:rPr lang="en-US" sz="1800"/>
              <a:t>IV Trochlear – motor to one eye muscle</a:t>
            </a:r>
          </a:p>
          <a:p>
            <a:pPr algn="l">
              <a:spcBef>
                <a:spcPct val="50000"/>
              </a:spcBef>
            </a:pPr>
            <a:r>
              <a:rPr lang="en-US" sz="1800"/>
              <a:t>V Trigeminal – motor to muscles of mastication, sensation to face &amp; mouth</a:t>
            </a:r>
          </a:p>
          <a:p>
            <a:pPr algn="l">
              <a:spcBef>
                <a:spcPct val="50000"/>
              </a:spcBef>
            </a:pPr>
            <a:r>
              <a:rPr lang="en-US" sz="1800"/>
              <a:t>VI Abducens – motor to one eye muscle</a:t>
            </a:r>
          </a:p>
          <a:p>
            <a:pPr algn="l">
              <a:spcBef>
                <a:spcPct val="50000"/>
              </a:spcBef>
            </a:pPr>
            <a:r>
              <a:rPr lang="en-US" sz="1800"/>
              <a:t>VII Facial – motor to muscles of facial expression; taste; ANS to lacrimal &amp; 		salivary glands</a:t>
            </a:r>
          </a:p>
          <a:p>
            <a:pPr algn="l">
              <a:spcBef>
                <a:spcPct val="50000"/>
              </a:spcBef>
            </a:pPr>
            <a:r>
              <a:rPr lang="en-US" sz="1800"/>
              <a:t>VIII Vestibulocochlear – equilibrium &amp; hearing</a:t>
            </a:r>
          </a:p>
          <a:p>
            <a:pPr algn="l">
              <a:spcBef>
                <a:spcPct val="50000"/>
              </a:spcBef>
            </a:pPr>
            <a:r>
              <a:rPr lang="en-US" sz="1800"/>
              <a:t>IX Glossopharyngeal – swallowing, taste, ANS to salivary glands, sensory reception from monitoring of blood pressure in large arteries</a:t>
            </a:r>
          </a:p>
          <a:p>
            <a:pPr algn="l">
              <a:spcBef>
                <a:spcPct val="50000"/>
              </a:spcBef>
            </a:pPr>
            <a:r>
              <a:rPr lang="en-US" sz="1800"/>
              <a:t>X Vagus – sensation from viscera; ANS visceral muscle movement 	(respiratory, digestive, cardiovascular systems)</a:t>
            </a:r>
          </a:p>
          <a:p>
            <a:pPr algn="l">
              <a:spcBef>
                <a:spcPct val="50000"/>
              </a:spcBef>
            </a:pPr>
            <a:r>
              <a:rPr lang="en-US" sz="1800"/>
              <a:t>XI  Accessory – motor to muscle of pharynx, SCM &amp; Trapezius</a:t>
            </a:r>
          </a:p>
          <a:p>
            <a:pPr algn="l">
              <a:spcBef>
                <a:spcPct val="50000"/>
              </a:spcBef>
            </a:pPr>
            <a:r>
              <a:rPr lang="en-US" sz="1800"/>
              <a:t>XII Hypoglossal – motor to tongue muscles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 algn="ctr" eaLnBrk="1" hangingPunct="1"/>
            <a:r>
              <a:rPr lang="en-US" b="1" smtClean="0"/>
              <a:t>Autonomic Nervous System (ANS)</a:t>
            </a:r>
          </a:p>
        </p:txBody>
      </p:sp>
      <p:sp>
        <p:nvSpPr>
          <p:cNvPr id="100355" name="Text Box 5"/>
          <p:cNvSpPr txBox="1">
            <a:spLocks noChangeArrowheads="1"/>
          </p:cNvSpPr>
          <p:nvPr/>
        </p:nvSpPr>
        <p:spPr bwMode="auto">
          <a:xfrm>
            <a:off x="304800" y="1219200"/>
            <a:ext cx="8686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/>
              <a:t>Motor regulation of smooth muscle, cardiac muscle, glands &amp; adipose tissue (“visceral effectors”) through stimulation of “visceral efferent fibers”</a:t>
            </a:r>
          </a:p>
        </p:txBody>
      </p:sp>
      <p:sp>
        <p:nvSpPr>
          <p:cNvPr id="100356" name="Text Box 6"/>
          <p:cNvSpPr txBox="1">
            <a:spLocks noChangeArrowheads="1"/>
          </p:cNvSpPr>
          <p:nvPr/>
        </p:nvSpPr>
        <p:spPr bwMode="auto">
          <a:xfrm>
            <a:off x="152400" y="2971800"/>
            <a:ext cx="87630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/>
              <a:t> </a:t>
            </a:r>
            <a:r>
              <a:rPr lang="en-US" sz="2800">
                <a:solidFill>
                  <a:srgbClr val="3333FF"/>
                </a:solidFill>
              </a:rPr>
              <a:t>Sympathetic (</a:t>
            </a:r>
            <a:r>
              <a:rPr lang="el-GR" sz="2800">
                <a:solidFill>
                  <a:srgbClr val="3333FF"/>
                </a:solidFill>
              </a:rPr>
              <a:t>Σ</a:t>
            </a:r>
            <a:r>
              <a:rPr lang="en-US" sz="2800">
                <a:solidFill>
                  <a:srgbClr val="3333FF"/>
                </a:solidFill>
              </a:rPr>
              <a:t>) division</a:t>
            </a:r>
            <a:r>
              <a:rPr lang="en-US" sz="2800"/>
              <a:t> – “fight or flight” response</a:t>
            </a:r>
          </a:p>
          <a:p>
            <a:pPr algn="l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/>
              <a:t> </a:t>
            </a:r>
            <a:r>
              <a:rPr lang="en-US" sz="2800">
                <a:solidFill>
                  <a:srgbClr val="3333FF"/>
                </a:solidFill>
              </a:rPr>
              <a:t>Parasympathetic (P</a:t>
            </a:r>
            <a:r>
              <a:rPr lang="el-GR" sz="2800">
                <a:solidFill>
                  <a:srgbClr val="3333FF"/>
                </a:solidFill>
              </a:rPr>
              <a:t>Σ</a:t>
            </a:r>
            <a:r>
              <a:rPr lang="en-US" sz="2800">
                <a:solidFill>
                  <a:srgbClr val="3333FF"/>
                </a:solidFill>
              </a:rPr>
              <a:t>) division</a:t>
            </a:r>
            <a:r>
              <a:rPr lang="en-US" sz="2800"/>
              <a:t> – rest &amp; repose (“conserve &amp; restore”) response</a:t>
            </a:r>
            <a:endParaRPr lang="el-GR" sz="2800"/>
          </a:p>
        </p:txBody>
      </p:sp>
      <p:sp>
        <p:nvSpPr>
          <p:cNvPr id="100357" name="Text Box 7"/>
          <p:cNvSpPr txBox="1">
            <a:spLocks noChangeArrowheads="1"/>
          </p:cNvSpPr>
          <p:nvPr/>
        </p:nvSpPr>
        <p:spPr bwMode="auto">
          <a:xfrm>
            <a:off x="304800" y="5181600"/>
            <a:ext cx="8534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/>
              <a:t>“</a:t>
            </a:r>
            <a:r>
              <a:rPr lang="en-US" sz="2800">
                <a:solidFill>
                  <a:srgbClr val="3333FF"/>
                </a:solidFill>
              </a:rPr>
              <a:t>dual innervation</a:t>
            </a:r>
            <a:r>
              <a:rPr lang="en-US" sz="2800"/>
              <a:t>” – if organ receives both </a:t>
            </a:r>
            <a:r>
              <a:rPr lang="el-GR" sz="2800"/>
              <a:t>Σ</a:t>
            </a:r>
            <a:r>
              <a:rPr lang="en-US" sz="2800"/>
              <a:t> &amp; P</a:t>
            </a:r>
            <a:r>
              <a:rPr lang="el-GR" sz="2800"/>
              <a:t>Σ</a:t>
            </a:r>
            <a:r>
              <a:rPr lang="en-US" sz="2800"/>
              <a:t>, one division excites, the other inhibits activity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8229600" cy="838200"/>
          </a:xfrm>
        </p:spPr>
        <p:txBody>
          <a:bodyPr/>
          <a:lstStyle/>
          <a:p>
            <a:pPr algn="ctr" eaLnBrk="1" hangingPunct="1"/>
            <a:r>
              <a:rPr lang="en-US" b="1" smtClean="0"/>
              <a:t>Overview of ANS anatomy</a:t>
            </a:r>
          </a:p>
        </p:txBody>
      </p:sp>
      <p:sp>
        <p:nvSpPr>
          <p:cNvPr id="101379" name="Text Box 5"/>
          <p:cNvSpPr txBox="1">
            <a:spLocks noChangeArrowheads="1"/>
          </p:cNvSpPr>
          <p:nvPr/>
        </p:nvSpPr>
        <p:spPr bwMode="auto">
          <a:xfrm>
            <a:off x="304800" y="990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/>
              <a:t>Somatic efferent:</a:t>
            </a:r>
          </a:p>
        </p:txBody>
      </p:sp>
      <p:sp>
        <p:nvSpPr>
          <p:cNvPr id="101380" name="Oval 6"/>
          <p:cNvSpPr>
            <a:spLocks noChangeArrowheads="1"/>
          </p:cNvSpPr>
          <p:nvPr/>
        </p:nvSpPr>
        <p:spPr bwMode="auto">
          <a:xfrm>
            <a:off x="838200" y="1600200"/>
            <a:ext cx="1447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1" name="Text Box 7"/>
          <p:cNvSpPr txBox="1">
            <a:spLocks noChangeArrowheads="1"/>
          </p:cNvSpPr>
          <p:nvPr/>
        </p:nvSpPr>
        <p:spPr bwMode="auto">
          <a:xfrm>
            <a:off x="1066800" y="1828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CNS</a:t>
            </a:r>
          </a:p>
        </p:txBody>
      </p:sp>
      <p:sp>
        <p:nvSpPr>
          <p:cNvPr id="101382" name="AutoShape 8"/>
          <p:cNvSpPr>
            <a:spLocks noChangeArrowheads="1"/>
          </p:cNvSpPr>
          <p:nvPr/>
        </p:nvSpPr>
        <p:spPr bwMode="auto">
          <a:xfrm>
            <a:off x="2438400" y="1828800"/>
            <a:ext cx="4343400" cy="485775"/>
          </a:xfrm>
          <a:prstGeom prst="rightArrow">
            <a:avLst>
              <a:gd name="adj1" fmla="val 50000"/>
              <a:gd name="adj2" fmla="val 223529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3" name="Text Box 9"/>
          <p:cNvSpPr txBox="1">
            <a:spLocks noChangeArrowheads="1"/>
          </p:cNvSpPr>
          <p:nvPr/>
        </p:nvSpPr>
        <p:spPr bwMode="auto">
          <a:xfrm>
            <a:off x="2667000" y="1905000"/>
            <a:ext cx="2590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 b="1"/>
              <a:t>Somatic motor neuron</a:t>
            </a:r>
          </a:p>
        </p:txBody>
      </p:sp>
      <p:sp>
        <p:nvSpPr>
          <p:cNvPr id="101384" name="Text Box 13"/>
          <p:cNvSpPr txBox="1">
            <a:spLocks noChangeArrowheads="1"/>
          </p:cNvSpPr>
          <p:nvPr/>
        </p:nvSpPr>
        <p:spPr bwMode="auto">
          <a:xfrm>
            <a:off x="2651125" y="1970088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/>
          </a:p>
        </p:txBody>
      </p:sp>
      <p:sp>
        <p:nvSpPr>
          <p:cNvPr id="944143" name="table"/>
          <p:cNvSpPr>
            <a:spLocks noEditPoints="1" noChangeArrowheads="1"/>
          </p:cNvSpPr>
          <p:nvPr/>
        </p:nvSpPr>
        <p:spPr bwMode="auto">
          <a:xfrm>
            <a:off x="6858000" y="1219200"/>
            <a:ext cx="1809750" cy="180975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4015 w 21600"/>
              <a:gd name="T9" fmla="*/ 4491 h 21600"/>
              <a:gd name="T10" fmla="*/ 17622 w 21600"/>
              <a:gd name="T11" fmla="*/ 1712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7641" y="17591"/>
                </a:moveTo>
                <a:lnTo>
                  <a:pt x="18067" y="17165"/>
                </a:lnTo>
                <a:lnTo>
                  <a:pt x="18443" y="16689"/>
                </a:lnTo>
                <a:lnTo>
                  <a:pt x="18794" y="16162"/>
                </a:lnTo>
                <a:lnTo>
                  <a:pt x="19144" y="15661"/>
                </a:lnTo>
                <a:lnTo>
                  <a:pt x="19420" y="15135"/>
                </a:lnTo>
                <a:lnTo>
                  <a:pt x="19645" y="14584"/>
                </a:lnTo>
                <a:lnTo>
                  <a:pt x="19871" y="13982"/>
                </a:lnTo>
                <a:lnTo>
                  <a:pt x="20071" y="13406"/>
                </a:lnTo>
                <a:lnTo>
                  <a:pt x="20297" y="13456"/>
                </a:lnTo>
                <a:lnTo>
                  <a:pt x="20472" y="13456"/>
                </a:lnTo>
                <a:lnTo>
                  <a:pt x="20648" y="13406"/>
                </a:lnTo>
                <a:lnTo>
                  <a:pt x="20823" y="13331"/>
                </a:lnTo>
                <a:lnTo>
                  <a:pt x="20948" y="13206"/>
                </a:lnTo>
                <a:lnTo>
                  <a:pt x="21099" y="13080"/>
                </a:lnTo>
                <a:lnTo>
                  <a:pt x="21149" y="12905"/>
                </a:lnTo>
                <a:lnTo>
                  <a:pt x="21299" y="12704"/>
                </a:lnTo>
                <a:lnTo>
                  <a:pt x="21425" y="12253"/>
                </a:lnTo>
                <a:lnTo>
                  <a:pt x="21550" y="11727"/>
                </a:lnTo>
                <a:lnTo>
                  <a:pt x="21600" y="11276"/>
                </a:lnTo>
                <a:lnTo>
                  <a:pt x="21600" y="10800"/>
                </a:lnTo>
                <a:lnTo>
                  <a:pt x="21600" y="10324"/>
                </a:lnTo>
                <a:lnTo>
                  <a:pt x="21550" y="9823"/>
                </a:lnTo>
                <a:lnTo>
                  <a:pt x="21425" y="9347"/>
                </a:lnTo>
                <a:lnTo>
                  <a:pt x="21299" y="8896"/>
                </a:lnTo>
                <a:lnTo>
                  <a:pt x="21149" y="8695"/>
                </a:lnTo>
                <a:lnTo>
                  <a:pt x="21099" y="8520"/>
                </a:lnTo>
                <a:lnTo>
                  <a:pt x="20948" y="8344"/>
                </a:lnTo>
                <a:lnTo>
                  <a:pt x="20823" y="8269"/>
                </a:lnTo>
                <a:lnTo>
                  <a:pt x="20648" y="8169"/>
                </a:lnTo>
                <a:lnTo>
                  <a:pt x="20472" y="8144"/>
                </a:lnTo>
                <a:lnTo>
                  <a:pt x="20297" y="8144"/>
                </a:lnTo>
                <a:lnTo>
                  <a:pt x="20071" y="8169"/>
                </a:lnTo>
                <a:lnTo>
                  <a:pt x="19871" y="7618"/>
                </a:lnTo>
                <a:lnTo>
                  <a:pt x="19645" y="7016"/>
                </a:lnTo>
                <a:lnTo>
                  <a:pt x="19420" y="6490"/>
                </a:lnTo>
                <a:lnTo>
                  <a:pt x="19144" y="5939"/>
                </a:lnTo>
                <a:lnTo>
                  <a:pt x="18794" y="5438"/>
                </a:lnTo>
                <a:lnTo>
                  <a:pt x="18443" y="4961"/>
                </a:lnTo>
                <a:lnTo>
                  <a:pt x="18067" y="4460"/>
                </a:lnTo>
                <a:lnTo>
                  <a:pt x="17691" y="4034"/>
                </a:lnTo>
                <a:lnTo>
                  <a:pt x="17215" y="3608"/>
                </a:lnTo>
                <a:lnTo>
                  <a:pt x="16739" y="3232"/>
                </a:lnTo>
                <a:lnTo>
                  <a:pt x="16263" y="2832"/>
                </a:lnTo>
                <a:lnTo>
                  <a:pt x="15686" y="2506"/>
                </a:lnTo>
                <a:lnTo>
                  <a:pt x="15185" y="2205"/>
                </a:lnTo>
                <a:lnTo>
                  <a:pt x="14609" y="1929"/>
                </a:lnTo>
                <a:lnTo>
                  <a:pt x="14032" y="1704"/>
                </a:lnTo>
                <a:lnTo>
                  <a:pt x="13431" y="1503"/>
                </a:lnTo>
                <a:lnTo>
                  <a:pt x="13481" y="1278"/>
                </a:lnTo>
                <a:lnTo>
                  <a:pt x="13481" y="1103"/>
                </a:lnTo>
                <a:lnTo>
                  <a:pt x="13431" y="952"/>
                </a:lnTo>
                <a:lnTo>
                  <a:pt x="13356" y="777"/>
                </a:lnTo>
                <a:lnTo>
                  <a:pt x="13256" y="626"/>
                </a:lnTo>
                <a:lnTo>
                  <a:pt x="13080" y="526"/>
                </a:lnTo>
                <a:lnTo>
                  <a:pt x="12930" y="426"/>
                </a:lnTo>
                <a:lnTo>
                  <a:pt x="12704" y="301"/>
                </a:lnTo>
                <a:lnTo>
                  <a:pt x="12278" y="175"/>
                </a:lnTo>
                <a:lnTo>
                  <a:pt x="11802" y="25"/>
                </a:lnTo>
                <a:lnTo>
                  <a:pt x="11276" y="0"/>
                </a:lnTo>
                <a:lnTo>
                  <a:pt x="10825" y="0"/>
                </a:lnTo>
                <a:lnTo>
                  <a:pt x="10324" y="0"/>
                </a:lnTo>
                <a:lnTo>
                  <a:pt x="9848" y="25"/>
                </a:lnTo>
                <a:lnTo>
                  <a:pt x="9347" y="175"/>
                </a:lnTo>
                <a:lnTo>
                  <a:pt x="8921" y="301"/>
                </a:lnTo>
                <a:lnTo>
                  <a:pt x="8695" y="426"/>
                </a:lnTo>
                <a:lnTo>
                  <a:pt x="8545" y="526"/>
                </a:lnTo>
                <a:lnTo>
                  <a:pt x="8394" y="626"/>
                </a:lnTo>
                <a:lnTo>
                  <a:pt x="8269" y="777"/>
                </a:lnTo>
                <a:lnTo>
                  <a:pt x="8169" y="952"/>
                </a:lnTo>
                <a:lnTo>
                  <a:pt x="8144" y="1103"/>
                </a:lnTo>
                <a:lnTo>
                  <a:pt x="8144" y="1278"/>
                </a:lnTo>
                <a:lnTo>
                  <a:pt x="8219" y="1503"/>
                </a:lnTo>
                <a:lnTo>
                  <a:pt x="7618" y="1704"/>
                </a:lnTo>
                <a:lnTo>
                  <a:pt x="7066" y="1929"/>
                </a:lnTo>
                <a:lnTo>
                  <a:pt x="6490" y="2205"/>
                </a:lnTo>
                <a:lnTo>
                  <a:pt x="5939" y="2456"/>
                </a:lnTo>
                <a:lnTo>
                  <a:pt x="5438" y="2781"/>
                </a:lnTo>
                <a:lnTo>
                  <a:pt x="4961" y="3132"/>
                </a:lnTo>
                <a:lnTo>
                  <a:pt x="4485" y="3533"/>
                </a:lnTo>
                <a:lnTo>
                  <a:pt x="4059" y="3959"/>
                </a:lnTo>
                <a:lnTo>
                  <a:pt x="3633" y="4385"/>
                </a:lnTo>
                <a:lnTo>
                  <a:pt x="3232" y="4861"/>
                </a:lnTo>
                <a:lnTo>
                  <a:pt x="2857" y="5387"/>
                </a:lnTo>
                <a:lnTo>
                  <a:pt x="2506" y="5889"/>
                </a:lnTo>
                <a:lnTo>
                  <a:pt x="2205" y="6465"/>
                </a:lnTo>
                <a:lnTo>
                  <a:pt x="1955" y="7016"/>
                </a:lnTo>
                <a:lnTo>
                  <a:pt x="1729" y="7568"/>
                </a:lnTo>
                <a:lnTo>
                  <a:pt x="1529" y="8169"/>
                </a:lnTo>
                <a:lnTo>
                  <a:pt x="1303" y="8144"/>
                </a:lnTo>
                <a:lnTo>
                  <a:pt x="1128" y="8144"/>
                </a:lnTo>
                <a:lnTo>
                  <a:pt x="977" y="8169"/>
                </a:lnTo>
                <a:lnTo>
                  <a:pt x="802" y="8269"/>
                </a:lnTo>
                <a:lnTo>
                  <a:pt x="652" y="8344"/>
                </a:lnTo>
                <a:lnTo>
                  <a:pt x="526" y="8520"/>
                </a:lnTo>
                <a:lnTo>
                  <a:pt x="451" y="8695"/>
                </a:lnTo>
                <a:lnTo>
                  <a:pt x="326" y="8896"/>
                </a:lnTo>
                <a:lnTo>
                  <a:pt x="200" y="9347"/>
                </a:lnTo>
                <a:lnTo>
                  <a:pt x="50" y="9823"/>
                </a:lnTo>
                <a:lnTo>
                  <a:pt x="0" y="10324"/>
                </a:lnTo>
                <a:lnTo>
                  <a:pt x="0" y="10800"/>
                </a:lnTo>
                <a:lnTo>
                  <a:pt x="0" y="11276"/>
                </a:lnTo>
                <a:lnTo>
                  <a:pt x="50" y="11727"/>
                </a:lnTo>
                <a:lnTo>
                  <a:pt x="200" y="12253"/>
                </a:lnTo>
                <a:lnTo>
                  <a:pt x="326" y="12704"/>
                </a:lnTo>
                <a:lnTo>
                  <a:pt x="451" y="12905"/>
                </a:lnTo>
                <a:lnTo>
                  <a:pt x="526" y="13080"/>
                </a:lnTo>
                <a:lnTo>
                  <a:pt x="652" y="13206"/>
                </a:lnTo>
                <a:lnTo>
                  <a:pt x="802" y="13331"/>
                </a:lnTo>
                <a:lnTo>
                  <a:pt x="977" y="13406"/>
                </a:lnTo>
                <a:lnTo>
                  <a:pt x="1128" y="13456"/>
                </a:lnTo>
                <a:lnTo>
                  <a:pt x="1303" y="13456"/>
                </a:lnTo>
                <a:lnTo>
                  <a:pt x="1529" y="13406"/>
                </a:lnTo>
                <a:lnTo>
                  <a:pt x="1729" y="13982"/>
                </a:lnTo>
                <a:lnTo>
                  <a:pt x="1955" y="14584"/>
                </a:lnTo>
                <a:lnTo>
                  <a:pt x="2255" y="15135"/>
                </a:lnTo>
                <a:lnTo>
                  <a:pt x="2556" y="15736"/>
                </a:lnTo>
                <a:lnTo>
                  <a:pt x="2907" y="16263"/>
                </a:lnTo>
                <a:lnTo>
                  <a:pt x="3283" y="16764"/>
                </a:lnTo>
                <a:lnTo>
                  <a:pt x="3684" y="17240"/>
                </a:lnTo>
                <a:lnTo>
                  <a:pt x="4110" y="17741"/>
                </a:lnTo>
                <a:lnTo>
                  <a:pt x="4535" y="18117"/>
                </a:lnTo>
                <a:lnTo>
                  <a:pt x="5012" y="18493"/>
                </a:lnTo>
                <a:lnTo>
                  <a:pt x="5463" y="18844"/>
                </a:lnTo>
                <a:lnTo>
                  <a:pt x="5989" y="19144"/>
                </a:lnTo>
                <a:lnTo>
                  <a:pt x="6490" y="19420"/>
                </a:lnTo>
                <a:lnTo>
                  <a:pt x="7066" y="19645"/>
                </a:lnTo>
                <a:lnTo>
                  <a:pt x="7618" y="19921"/>
                </a:lnTo>
                <a:lnTo>
                  <a:pt x="8219" y="20071"/>
                </a:lnTo>
                <a:lnTo>
                  <a:pt x="8144" y="20297"/>
                </a:lnTo>
                <a:lnTo>
                  <a:pt x="8144" y="20472"/>
                </a:lnTo>
                <a:lnTo>
                  <a:pt x="8169" y="20648"/>
                </a:lnTo>
                <a:lnTo>
                  <a:pt x="8269" y="20823"/>
                </a:lnTo>
                <a:lnTo>
                  <a:pt x="8394" y="20948"/>
                </a:lnTo>
                <a:lnTo>
                  <a:pt x="8545" y="21074"/>
                </a:lnTo>
                <a:lnTo>
                  <a:pt x="8695" y="21149"/>
                </a:lnTo>
                <a:lnTo>
                  <a:pt x="8921" y="21299"/>
                </a:lnTo>
                <a:lnTo>
                  <a:pt x="9347" y="21425"/>
                </a:lnTo>
                <a:lnTo>
                  <a:pt x="9848" y="21550"/>
                </a:lnTo>
                <a:lnTo>
                  <a:pt x="10324" y="21600"/>
                </a:lnTo>
                <a:lnTo>
                  <a:pt x="10825" y="21600"/>
                </a:lnTo>
                <a:lnTo>
                  <a:pt x="11276" y="21600"/>
                </a:lnTo>
                <a:lnTo>
                  <a:pt x="11802" y="21550"/>
                </a:lnTo>
                <a:lnTo>
                  <a:pt x="12278" y="21425"/>
                </a:lnTo>
                <a:lnTo>
                  <a:pt x="12704" y="21299"/>
                </a:lnTo>
                <a:lnTo>
                  <a:pt x="12930" y="21149"/>
                </a:lnTo>
                <a:lnTo>
                  <a:pt x="13080" y="21074"/>
                </a:lnTo>
                <a:lnTo>
                  <a:pt x="13256" y="20948"/>
                </a:lnTo>
                <a:lnTo>
                  <a:pt x="13356" y="20823"/>
                </a:lnTo>
                <a:lnTo>
                  <a:pt x="13431" y="20648"/>
                </a:lnTo>
                <a:lnTo>
                  <a:pt x="13481" y="20472"/>
                </a:lnTo>
                <a:lnTo>
                  <a:pt x="13481" y="20297"/>
                </a:lnTo>
                <a:lnTo>
                  <a:pt x="13431" y="20071"/>
                </a:lnTo>
                <a:lnTo>
                  <a:pt x="14032" y="19871"/>
                </a:lnTo>
                <a:lnTo>
                  <a:pt x="14609" y="19645"/>
                </a:lnTo>
                <a:lnTo>
                  <a:pt x="15135" y="19395"/>
                </a:lnTo>
                <a:lnTo>
                  <a:pt x="15686" y="19094"/>
                </a:lnTo>
                <a:lnTo>
                  <a:pt x="16213" y="18768"/>
                </a:lnTo>
                <a:lnTo>
                  <a:pt x="16739" y="18393"/>
                </a:lnTo>
                <a:lnTo>
                  <a:pt x="17165" y="18017"/>
                </a:lnTo>
                <a:lnTo>
                  <a:pt x="17641" y="17591"/>
                </a:lnTo>
                <a:close/>
              </a:path>
              <a:path w="21600" h="21600" extrusionOk="0">
                <a:moveTo>
                  <a:pt x="13431" y="1503"/>
                </a:moveTo>
                <a:lnTo>
                  <a:pt x="13080" y="1428"/>
                </a:lnTo>
                <a:lnTo>
                  <a:pt x="12780" y="1378"/>
                </a:lnTo>
                <a:lnTo>
                  <a:pt x="12479" y="1278"/>
                </a:lnTo>
                <a:lnTo>
                  <a:pt x="12128" y="1253"/>
                </a:lnTo>
                <a:lnTo>
                  <a:pt x="11802" y="1203"/>
                </a:lnTo>
                <a:lnTo>
                  <a:pt x="11477" y="1203"/>
                </a:lnTo>
                <a:lnTo>
                  <a:pt x="11151" y="1153"/>
                </a:lnTo>
                <a:lnTo>
                  <a:pt x="10825" y="1153"/>
                </a:lnTo>
                <a:lnTo>
                  <a:pt x="10449" y="1153"/>
                </a:lnTo>
                <a:lnTo>
                  <a:pt x="10174" y="1203"/>
                </a:lnTo>
                <a:lnTo>
                  <a:pt x="9798" y="1203"/>
                </a:lnTo>
                <a:lnTo>
                  <a:pt x="9472" y="1253"/>
                </a:lnTo>
                <a:lnTo>
                  <a:pt x="9171" y="1278"/>
                </a:lnTo>
                <a:lnTo>
                  <a:pt x="8820" y="1378"/>
                </a:lnTo>
                <a:lnTo>
                  <a:pt x="8545" y="1428"/>
                </a:lnTo>
                <a:lnTo>
                  <a:pt x="8219" y="1503"/>
                </a:lnTo>
                <a:moveTo>
                  <a:pt x="1529" y="8169"/>
                </a:moveTo>
                <a:lnTo>
                  <a:pt x="1453" y="8520"/>
                </a:lnTo>
                <a:lnTo>
                  <a:pt x="1403" y="8820"/>
                </a:lnTo>
                <a:lnTo>
                  <a:pt x="1303" y="9121"/>
                </a:lnTo>
                <a:lnTo>
                  <a:pt x="1253" y="9447"/>
                </a:lnTo>
                <a:lnTo>
                  <a:pt x="1228" y="9823"/>
                </a:lnTo>
                <a:lnTo>
                  <a:pt x="1228" y="10098"/>
                </a:lnTo>
                <a:lnTo>
                  <a:pt x="1178" y="10449"/>
                </a:lnTo>
                <a:lnTo>
                  <a:pt x="1178" y="10800"/>
                </a:lnTo>
                <a:lnTo>
                  <a:pt x="1178" y="11126"/>
                </a:lnTo>
                <a:lnTo>
                  <a:pt x="1228" y="11502"/>
                </a:lnTo>
                <a:lnTo>
                  <a:pt x="1228" y="11777"/>
                </a:lnTo>
                <a:lnTo>
                  <a:pt x="1253" y="12128"/>
                </a:lnTo>
                <a:lnTo>
                  <a:pt x="1303" y="12429"/>
                </a:lnTo>
                <a:lnTo>
                  <a:pt x="1403" y="12755"/>
                </a:lnTo>
                <a:lnTo>
                  <a:pt x="1453" y="13080"/>
                </a:lnTo>
                <a:lnTo>
                  <a:pt x="1529" y="13406"/>
                </a:lnTo>
                <a:moveTo>
                  <a:pt x="13431" y="20071"/>
                </a:moveTo>
                <a:lnTo>
                  <a:pt x="13080" y="20172"/>
                </a:lnTo>
                <a:lnTo>
                  <a:pt x="12780" y="20222"/>
                </a:lnTo>
                <a:lnTo>
                  <a:pt x="12479" y="20297"/>
                </a:lnTo>
                <a:lnTo>
                  <a:pt x="12128" y="20347"/>
                </a:lnTo>
                <a:lnTo>
                  <a:pt x="11802" y="20397"/>
                </a:lnTo>
                <a:lnTo>
                  <a:pt x="11477" y="20397"/>
                </a:lnTo>
                <a:lnTo>
                  <a:pt x="11151" y="20447"/>
                </a:lnTo>
                <a:lnTo>
                  <a:pt x="10825" y="20447"/>
                </a:lnTo>
                <a:lnTo>
                  <a:pt x="10449" y="20447"/>
                </a:lnTo>
                <a:lnTo>
                  <a:pt x="10174" y="20397"/>
                </a:lnTo>
                <a:lnTo>
                  <a:pt x="9798" y="20397"/>
                </a:lnTo>
                <a:lnTo>
                  <a:pt x="9472" y="20347"/>
                </a:lnTo>
                <a:lnTo>
                  <a:pt x="9171" y="20297"/>
                </a:lnTo>
                <a:lnTo>
                  <a:pt x="8820" y="20222"/>
                </a:lnTo>
                <a:lnTo>
                  <a:pt x="8545" y="20172"/>
                </a:lnTo>
                <a:lnTo>
                  <a:pt x="8219" y="20071"/>
                </a:lnTo>
                <a:moveTo>
                  <a:pt x="20071" y="13406"/>
                </a:moveTo>
                <a:lnTo>
                  <a:pt x="20172" y="13080"/>
                </a:lnTo>
                <a:lnTo>
                  <a:pt x="20222" y="12755"/>
                </a:lnTo>
                <a:lnTo>
                  <a:pt x="20297" y="12429"/>
                </a:lnTo>
                <a:lnTo>
                  <a:pt x="20347" y="12128"/>
                </a:lnTo>
                <a:lnTo>
                  <a:pt x="20397" y="11777"/>
                </a:lnTo>
                <a:lnTo>
                  <a:pt x="20447" y="11502"/>
                </a:lnTo>
                <a:lnTo>
                  <a:pt x="20447" y="11126"/>
                </a:lnTo>
                <a:lnTo>
                  <a:pt x="20447" y="10800"/>
                </a:lnTo>
                <a:lnTo>
                  <a:pt x="20447" y="10449"/>
                </a:lnTo>
                <a:lnTo>
                  <a:pt x="20447" y="10098"/>
                </a:lnTo>
                <a:lnTo>
                  <a:pt x="20397" y="9823"/>
                </a:lnTo>
                <a:lnTo>
                  <a:pt x="20347" y="9447"/>
                </a:lnTo>
                <a:lnTo>
                  <a:pt x="20297" y="9121"/>
                </a:lnTo>
                <a:lnTo>
                  <a:pt x="20222" y="8820"/>
                </a:lnTo>
                <a:lnTo>
                  <a:pt x="20172" y="8520"/>
                </a:lnTo>
                <a:lnTo>
                  <a:pt x="20071" y="8169"/>
                </a:lnTo>
              </a:path>
            </a:pathLst>
          </a:custGeom>
          <a:solidFill>
            <a:srgbClr val="99663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86" name="Text Box 16"/>
          <p:cNvSpPr txBox="1">
            <a:spLocks noChangeArrowheads="1"/>
          </p:cNvSpPr>
          <p:nvPr/>
        </p:nvSpPr>
        <p:spPr bwMode="auto">
          <a:xfrm>
            <a:off x="7239000" y="1905000"/>
            <a:ext cx="1143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00FF00"/>
                </a:solidFill>
              </a:rPr>
              <a:t>Skeletal muscle</a:t>
            </a: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228600" y="3505200"/>
            <a:ext cx="8915400" cy="3062288"/>
            <a:chOff x="144" y="2208"/>
            <a:chExt cx="5616" cy="1929"/>
          </a:xfrm>
        </p:grpSpPr>
        <p:sp>
          <p:nvSpPr>
            <p:cNvPr id="101388" name="Text Box 18"/>
            <p:cNvSpPr txBox="1">
              <a:spLocks noChangeArrowheads="1"/>
            </p:cNvSpPr>
            <p:nvPr/>
          </p:nvSpPr>
          <p:spPr bwMode="auto">
            <a:xfrm>
              <a:off x="144" y="2208"/>
              <a:ext cx="26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Visceral (autonomic) efferent:</a:t>
              </a:r>
            </a:p>
          </p:txBody>
        </p:sp>
        <p:sp>
          <p:nvSpPr>
            <p:cNvPr id="101389" name="Oval 19"/>
            <p:cNvSpPr>
              <a:spLocks noChangeArrowheads="1"/>
            </p:cNvSpPr>
            <p:nvPr/>
          </p:nvSpPr>
          <p:spPr bwMode="auto">
            <a:xfrm>
              <a:off x="144" y="2688"/>
              <a:ext cx="912" cy="5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2800"/>
                <a:t>CNS</a:t>
              </a:r>
            </a:p>
          </p:txBody>
        </p:sp>
        <p:sp>
          <p:nvSpPr>
            <p:cNvPr id="101390" name="AutoShape 20"/>
            <p:cNvSpPr>
              <a:spLocks noChangeArrowheads="1"/>
            </p:cNvSpPr>
            <p:nvPr/>
          </p:nvSpPr>
          <p:spPr bwMode="auto">
            <a:xfrm>
              <a:off x="1104" y="2832"/>
              <a:ext cx="1392" cy="306"/>
            </a:xfrm>
            <a:prstGeom prst="rightArrow">
              <a:avLst>
                <a:gd name="adj1" fmla="val 50000"/>
                <a:gd name="adj2" fmla="val 113725"/>
              </a:avLst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1" name="Text Box 21"/>
            <p:cNvSpPr txBox="1">
              <a:spLocks noChangeArrowheads="1"/>
            </p:cNvSpPr>
            <p:nvPr/>
          </p:nvSpPr>
          <p:spPr bwMode="auto">
            <a:xfrm>
              <a:off x="1152" y="2880"/>
              <a:ext cx="12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200" b="1"/>
                <a:t>Preganglionic neuron</a:t>
              </a:r>
            </a:p>
          </p:txBody>
        </p:sp>
        <p:sp>
          <p:nvSpPr>
            <p:cNvPr id="101392" name="AutoShape 22"/>
            <p:cNvSpPr>
              <a:spLocks noChangeArrowheads="1"/>
            </p:cNvSpPr>
            <p:nvPr/>
          </p:nvSpPr>
          <p:spPr bwMode="auto">
            <a:xfrm>
              <a:off x="2496" y="2736"/>
              <a:ext cx="816" cy="624"/>
            </a:xfrm>
            <a:prstGeom prst="bevel">
              <a:avLst>
                <a:gd name="adj" fmla="val 12500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3" name="Text Box 23"/>
            <p:cNvSpPr txBox="1">
              <a:spLocks noChangeArrowheads="1"/>
            </p:cNvSpPr>
            <p:nvPr/>
          </p:nvSpPr>
          <p:spPr bwMode="auto">
            <a:xfrm>
              <a:off x="2592" y="2880"/>
              <a:ext cx="6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Autonomic ganglion</a:t>
              </a:r>
            </a:p>
          </p:txBody>
        </p:sp>
        <p:sp>
          <p:nvSpPr>
            <p:cNvPr id="101394" name="AutoShape 24"/>
            <p:cNvSpPr>
              <a:spLocks noChangeArrowheads="1"/>
            </p:cNvSpPr>
            <p:nvPr/>
          </p:nvSpPr>
          <p:spPr bwMode="auto">
            <a:xfrm>
              <a:off x="3456" y="2880"/>
              <a:ext cx="1392" cy="306"/>
            </a:xfrm>
            <a:prstGeom prst="rightArrow">
              <a:avLst>
                <a:gd name="adj1" fmla="val 50000"/>
                <a:gd name="adj2" fmla="val 113725"/>
              </a:avLst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5" name="Rectangle 25"/>
            <p:cNvSpPr>
              <a:spLocks noChangeArrowheads="1"/>
            </p:cNvSpPr>
            <p:nvPr/>
          </p:nvSpPr>
          <p:spPr bwMode="auto">
            <a:xfrm>
              <a:off x="3456" y="2928"/>
              <a:ext cx="115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/>
                <a:t>Postganglionic neuron</a:t>
              </a:r>
            </a:p>
          </p:txBody>
        </p:sp>
        <p:sp>
          <p:nvSpPr>
            <p:cNvPr id="101396" name="AutoShape 26"/>
            <p:cNvSpPr>
              <a:spLocks noChangeArrowheads="1"/>
            </p:cNvSpPr>
            <p:nvPr/>
          </p:nvSpPr>
          <p:spPr bwMode="auto">
            <a:xfrm>
              <a:off x="4800" y="2688"/>
              <a:ext cx="960" cy="816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1 h 21600"/>
                <a:gd name="T4" fmla="*/ 1 w 21600"/>
                <a:gd name="T5" fmla="*/ 1 h 21600"/>
                <a:gd name="T6" fmla="*/ 2 w 21600"/>
                <a:gd name="T7" fmla="*/ 1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40 w 21600"/>
                <a:gd name="T13" fmla="*/ 2276 h 21600"/>
                <a:gd name="T14" fmla="*/ 16560 w 21600"/>
                <a:gd name="T15" fmla="*/ 1368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7" name="Text Box 27"/>
            <p:cNvSpPr txBox="1">
              <a:spLocks noChangeArrowheads="1"/>
            </p:cNvSpPr>
            <p:nvPr/>
          </p:nvSpPr>
          <p:spPr bwMode="auto">
            <a:xfrm>
              <a:off x="4992" y="2880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200" b="1"/>
                <a:t>Visceral effector</a:t>
              </a:r>
            </a:p>
          </p:txBody>
        </p:sp>
        <p:sp>
          <p:nvSpPr>
            <p:cNvPr id="101398" name="Text Box 34"/>
            <p:cNvSpPr txBox="1">
              <a:spLocks noChangeArrowheads="1"/>
            </p:cNvSpPr>
            <p:nvPr/>
          </p:nvSpPr>
          <p:spPr bwMode="auto">
            <a:xfrm>
              <a:off x="1056" y="3211"/>
              <a:ext cx="12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200" b="1"/>
                <a:t>(myelinated, cholinergic)</a:t>
              </a:r>
            </a:p>
          </p:txBody>
        </p:sp>
        <p:sp>
          <p:nvSpPr>
            <p:cNvPr id="101399" name="Text Box 35"/>
            <p:cNvSpPr txBox="1">
              <a:spLocks noChangeArrowheads="1"/>
            </p:cNvSpPr>
            <p:nvPr/>
          </p:nvSpPr>
          <p:spPr bwMode="auto">
            <a:xfrm>
              <a:off x="2496" y="3456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(excitatory synapse)</a:t>
              </a:r>
            </a:p>
          </p:txBody>
        </p:sp>
        <p:sp>
          <p:nvSpPr>
            <p:cNvPr id="101400" name="Text Box 37"/>
            <p:cNvSpPr txBox="1">
              <a:spLocks noChangeArrowheads="1"/>
            </p:cNvSpPr>
            <p:nvPr/>
          </p:nvSpPr>
          <p:spPr bwMode="auto">
            <a:xfrm>
              <a:off x="3408" y="3216"/>
              <a:ext cx="14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200" b="1"/>
                <a:t>unmyelinated, cholinergic or adrenergic)</a:t>
              </a:r>
            </a:p>
          </p:txBody>
        </p:sp>
        <p:sp>
          <p:nvSpPr>
            <p:cNvPr id="101401" name="Text Box 38"/>
            <p:cNvSpPr txBox="1">
              <a:spLocks noChangeArrowheads="1"/>
            </p:cNvSpPr>
            <p:nvPr/>
          </p:nvSpPr>
          <p:spPr bwMode="auto">
            <a:xfrm>
              <a:off x="4896" y="3504"/>
              <a:ext cx="768" cy="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200" b="1"/>
                <a:t>Effect may be excitatory or inhibitory depending on receptors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6477000" cy="762000"/>
          </a:xfrm>
        </p:spPr>
        <p:txBody>
          <a:bodyPr/>
          <a:lstStyle/>
          <a:p>
            <a:pPr algn="ctr" eaLnBrk="1" hangingPunct="1"/>
            <a:r>
              <a:rPr lang="en-US" b="1" smtClean="0"/>
              <a:t>Sympathetic</a:t>
            </a:r>
          </a:p>
        </p:txBody>
      </p:sp>
      <p:pic>
        <p:nvPicPr>
          <p:cNvPr id="102403" name="Picture 5" descr="08_34SympatheticDivsn_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5257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04" name="Text Box 6"/>
          <p:cNvSpPr txBox="1">
            <a:spLocks noChangeArrowheads="1"/>
          </p:cNvSpPr>
          <p:nvPr/>
        </p:nvSpPr>
        <p:spPr bwMode="auto">
          <a:xfrm>
            <a:off x="4419600" y="533400"/>
            <a:ext cx="4724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>
                <a:srgbClr val="3333FF"/>
              </a:buClr>
              <a:buFont typeface="Wingdings" pitchFamily="2" charset="2"/>
              <a:buChar char="§"/>
            </a:pPr>
            <a:r>
              <a:rPr lang="en-US" sz="2400"/>
              <a:t> </a:t>
            </a:r>
            <a:r>
              <a:rPr lang="en-US"/>
              <a:t>cell bodies of preganglionic neurons in lateral gray horns of spinal cord T1-L2 (“thoracolumbar division”)</a:t>
            </a:r>
          </a:p>
          <a:p>
            <a:pPr algn="l">
              <a:spcBef>
                <a:spcPct val="50000"/>
              </a:spcBef>
              <a:buClr>
                <a:srgbClr val="3333FF"/>
              </a:buClr>
              <a:buFont typeface="Wingdings" pitchFamily="2" charset="2"/>
              <a:buChar char="§"/>
            </a:pPr>
            <a:r>
              <a:rPr lang="en-US"/>
              <a:t> axons of pregg </a:t>
            </a:r>
            <a:r>
              <a:rPr lang="el-GR"/>
              <a:t>Σ</a:t>
            </a:r>
            <a:r>
              <a:rPr lang="en-US"/>
              <a:t> neurons travel to: </a:t>
            </a:r>
          </a:p>
          <a:p>
            <a:pPr lvl="1" algn="l">
              <a:spcBef>
                <a:spcPct val="50000"/>
              </a:spcBef>
              <a:buClr>
                <a:srgbClr val="3333FF"/>
              </a:buClr>
              <a:buFont typeface="Wingdings" pitchFamily="2" charset="2"/>
              <a:buChar char="§"/>
            </a:pPr>
            <a:r>
              <a:rPr lang="en-US"/>
              <a:t> sympathetic chain ganglion, or</a:t>
            </a:r>
          </a:p>
          <a:p>
            <a:pPr lvl="1" algn="l">
              <a:spcBef>
                <a:spcPct val="50000"/>
              </a:spcBef>
              <a:buClr>
                <a:srgbClr val="3333FF"/>
              </a:buClr>
              <a:buFont typeface="Wingdings" pitchFamily="2" charset="2"/>
              <a:buChar char="§"/>
            </a:pPr>
            <a:r>
              <a:rPr lang="en-US"/>
              <a:t> prevertebral (collateral) ganglion,&amp; </a:t>
            </a:r>
          </a:p>
          <a:p>
            <a:pPr lvl="1" algn="l">
              <a:spcBef>
                <a:spcPct val="50000"/>
              </a:spcBef>
              <a:buClr>
                <a:srgbClr val="3333FF"/>
              </a:buClr>
              <a:buFont typeface="Wingdings" pitchFamily="2" charset="2"/>
              <a:buChar char="§"/>
            </a:pPr>
            <a:r>
              <a:rPr lang="en-US"/>
              <a:t> adrenal medulla</a:t>
            </a:r>
          </a:p>
          <a:p>
            <a:pPr algn="l">
              <a:spcBef>
                <a:spcPct val="50000"/>
              </a:spcBef>
              <a:buClr>
                <a:srgbClr val="3333FF"/>
              </a:buClr>
              <a:buFont typeface="Wingdings" pitchFamily="2" charset="2"/>
              <a:buChar char="§"/>
            </a:pPr>
            <a:r>
              <a:rPr lang="en-US"/>
              <a:t> pregg </a:t>
            </a:r>
            <a:r>
              <a:rPr lang="el-GR"/>
              <a:t>Σ</a:t>
            </a:r>
            <a:r>
              <a:rPr lang="en-US"/>
              <a:t> fibers release Ach</a:t>
            </a:r>
          </a:p>
          <a:p>
            <a:pPr algn="l">
              <a:spcBef>
                <a:spcPct val="50000"/>
              </a:spcBef>
              <a:buClr>
                <a:srgbClr val="3333FF"/>
              </a:buClr>
              <a:buFont typeface="Wingdings" pitchFamily="2" charset="2"/>
              <a:buChar char="§"/>
            </a:pPr>
            <a:r>
              <a:rPr lang="en-US"/>
              <a:t> postgg </a:t>
            </a:r>
            <a:r>
              <a:rPr lang="el-GR"/>
              <a:t>Σ</a:t>
            </a:r>
            <a:r>
              <a:rPr lang="en-US"/>
              <a:t> neurons usually release norepinephrine (NE)</a:t>
            </a:r>
          </a:p>
          <a:p>
            <a:pPr algn="l">
              <a:spcBef>
                <a:spcPct val="50000"/>
              </a:spcBef>
              <a:buClr>
                <a:srgbClr val="3333FF"/>
              </a:buClr>
              <a:buFont typeface="Wingdings" pitchFamily="2" charset="2"/>
              <a:buChar char="§"/>
            </a:pPr>
            <a:r>
              <a:rPr lang="en-US"/>
              <a:t> effects on visceral effectors usually excitatory but depend upon specific receptor present - alpha (</a:t>
            </a:r>
            <a:r>
              <a:rPr lang="el-GR"/>
              <a:t>α</a:t>
            </a:r>
            <a:r>
              <a:rPr lang="en-US"/>
              <a:t>) or beta (</a:t>
            </a:r>
            <a:r>
              <a:rPr lang="el-GR"/>
              <a:t>β</a:t>
            </a:r>
            <a:r>
              <a:rPr lang="en-US"/>
              <a:t>)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ext Box 5"/>
          <p:cNvSpPr txBox="1">
            <a:spLocks noChangeArrowheads="1"/>
          </p:cNvSpPr>
          <p:nvPr/>
        </p:nvSpPr>
        <p:spPr bwMode="auto">
          <a:xfrm>
            <a:off x="685800" y="762000"/>
            <a:ext cx="426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Sympathetic:</a:t>
            </a:r>
          </a:p>
        </p:txBody>
      </p:sp>
      <p:sp>
        <p:nvSpPr>
          <p:cNvPr id="103427" name="Oval 6"/>
          <p:cNvSpPr>
            <a:spLocks noChangeArrowheads="1"/>
          </p:cNvSpPr>
          <p:nvPr/>
        </p:nvSpPr>
        <p:spPr bwMode="auto">
          <a:xfrm>
            <a:off x="228600" y="2057400"/>
            <a:ext cx="1447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103428" name="AutoShape 7"/>
          <p:cNvSpPr>
            <a:spLocks noChangeArrowheads="1"/>
          </p:cNvSpPr>
          <p:nvPr/>
        </p:nvSpPr>
        <p:spPr bwMode="auto">
          <a:xfrm>
            <a:off x="1752600" y="2286000"/>
            <a:ext cx="2209800" cy="485775"/>
          </a:xfrm>
          <a:prstGeom prst="rightArrow">
            <a:avLst>
              <a:gd name="adj1" fmla="val 50000"/>
              <a:gd name="adj2" fmla="val 113725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29" name="Text Box 8"/>
          <p:cNvSpPr txBox="1">
            <a:spLocks noChangeArrowheads="1"/>
          </p:cNvSpPr>
          <p:nvPr/>
        </p:nvSpPr>
        <p:spPr bwMode="auto">
          <a:xfrm>
            <a:off x="1828800" y="2362200"/>
            <a:ext cx="2057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 b="1"/>
              <a:t>Preganglionic neuron</a:t>
            </a:r>
          </a:p>
        </p:txBody>
      </p:sp>
      <p:sp>
        <p:nvSpPr>
          <p:cNvPr id="103430" name="AutoShape 9"/>
          <p:cNvSpPr>
            <a:spLocks noChangeArrowheads="1"/>
          </p:cNvSpPr>
          <p:nvPr/>
        </p:nvSpPr>
        <p:spPr bwMode="auto">
          <a:xfrm>
            <a:off x="3962400" y="2133600"/>
            <a:ext cx="1295400" cy="990600"/>
          </a:xfrm>
          <a:prstGeom prst="bevel">
            <a:avLst>
              <a:gd name="adj" fmla="val 125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1" name="Text Box 10"/>
          <p:cNvSpPr txBox="1">
            <a:spLocks noChangeArrowheads="1"/>
          </p:cNvSpPr>
          <p:nvPr/>
        </p:nvSpPr>
        <p:spPr bwMode="auto">
          <a:xfrm>
            <a:off x="4114800" y="2362200"/>
            <a:ext cx="990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 b="1"/>
          </a:p>
        </p:txBody>
      </p:sp>
      <p:sp>
        <p:nvSpPr>
          <p:cNvPr id="103432" name="AutoShape 11"/>
          <p:cNvSpPr>
            <a:spLocks noChangeArrowheads="1"/>
          </p:cNvSpPr>
          <p:nvPr/>
        </p:nvSpPr>
        <p:spPr bwMode="auto">
          <a:xfrm>
            <a:off x="5486400" y="2362200"/>
            <a:ext cx="2209800" cy="485775"/>
          </a:xfrm>
          <a:prstGeom prst="rightArrow">
            <a:avLst>
              <a:gd name="adj1" fmla="val 50000"/>
              <a:gd name="adj2" fmla="val 113725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3" name="Rectangle 12"/>
          <p:cNvSpPr>
            <a:spLocks noChangeArrowheads="1"/>
          </p:cNvSpPr>
          <p:nvPr/>
        </p:nvSpPr>
        <p:spPr bwMode="auto">
          <a:xfrm>
            <a:off x="5486400" y="2438400"/>
            <a:ext cx="1839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Postganglionic neuron</a:t>
            </a:r>
          </a:p>
        </p:txBody>
      </p:sp>
      <p:sp>
        <p:nvSpPr>
          <p:cNvPr id="103434" name="AutoShape 13"/>
          <p:cNvSpPr>
            <a:spLocks noChangeArrowheads="1"/>
          </p:cNvSpPr>
          <p:nvPr/>
        </p:nvSpPr>
        <p:spPr bwMode="auto">
          <a:xfrm>
            <a:off x="7620000" y="2057400"/>
            <a:ext cx="1524000" cy="1295400"/>
          </a:xfrm>
          <a:custGeom>
            <a:avLst/>
            <a:gdLst>
              <a:gd name="T0" fmla="*/ 2147483647 w 21600"/>
              <a:gd name="T1" fmla="*/ 471735212 h 21600"/>
              <a:gd name="T2" fmla="*/ 1028407528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5" name="Text Box 14"/>
          <p:cNvSpPr txBox="1">
            <a:spLocks noChangeArrowheads="1"/>
          </p:cNvSpPr>
          <p:nvPr/>
        </p:nvSpPr>
        <p:spPr bwMode="auto">
          <a:xfrm>
            <a:off x="7924800" y="2286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 b="1"/>
              <a:t>Visceral effector</a:t>
            </a:r>
          </a:p>
        </p:txBody>
      </p:sp>
      <p:sp>
        <p:nvSpPr>
          <p:cNvPr id="103436" name="Text Box 15"/>
          <p:cNvSpPr txBox="1">
            <a:spLocks noChangeArrowheads="1"/>
          </p:cNvSpPr>
          <p:nvPr/>
        </p:nvSpPr>
        <p:spPr bwMode="auto">
          <a:xfrm>
            <a:off x="1676400" y="2887663"/>
            <a:ext cx="1981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 b="1"/>
              <a:t>(myelinated, cholinergic)</a:t>
            </a:r>
          </a:p>
        </p:txBody>
      </p:sp>
      <p:sp>
        <p:nvSpPr>
          <p:cNvPr id="103437" name="Text Box 16"/>
          <p:cNvSpPr txBox="1">
            <a:spLocks noChangeArrowheads="1"/>
          </p:cNvSpPr>
          <p:nvPr/>
        </p:nvSpPr>
        <p:spPr bwMode="auto">
          <a:xfrm>
            <a:off x="3962400" y="3276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(excitatory synapse)</a:t>
            </a:r>
          </a:p>
        </p:txBody>
      </p:sp>
      <p:sp>
        <p:nvSpPr>
          <p:cNvPr id="103438" name="Text Box 17"/>
          <p:cNvSpPr txBox="1">
            <a:spLocks noChangeArrowheads="1"/>
          </p:cNvSpPr>
          <p:nvPr/>
        </p:nvSpPr>
        <p:spPr bwMode="auto">
          <a:xfrm>
            <a:off x="5410200" y="2895600"/>
            <a:ext cx="121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 b="1"/>
              <a:t>unmyelinated</a:t>
            </a:r>
          </a:p>
        </p:txBody>
      </p:sp>
      <p:sp>
        <p:nvSpPr>
          <p:cNvPr id="103439" name="Text Box 18"/>
          <p:cNvSpPr txBox="1">
            <a:spLocks noChangeArrowheads="1"/>
          </p:cNvSpPr>
          <p:nvPr/>
        </p:nvSpPr>
        <p:spPr bwMode="auto">
          <a:xfrm>
            <a:off x="7772400" y="3352800"/>
            <a:ext cx="12192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 b="1"/>
              <a:t>Effect may be excitatory or inhibitory depending on receptors</a:t>
            </a:r>
          </a:p>
        </p:txBody>
      </p:sp>
      <p:sp>
        <p:nvSpPr>
          <p:cNvPr id="984083" name="Text Box 19"/>
          <p:cNvSpPr txBox="1">
            <a:spLocks noChangeArrowheads="1"/>
          </p:cNvSpPr>
          <p:nvPr/>
        </p:nvSpPr>
        <p:spPr bwMode="auto">
          <a:xfrm>
            <a:off x="304800" y="2286000"/>
            <a:ext cx="1295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CC3399"/>
                </a:solidFill>
              </a:rPr>
              <a:t>Lateral gray horns T1-L2</a:t>
            </a:r>
          </a:p>
        </p:txBody>
      </p:sp>
      <p:sp>
        <p:nvSpPr>
          <p:cNvPr id="984084" name="Text Box 20"/>
          <p:cNvSpPr txBox="1">
            <a:spLocks noChangeArrowheads="1"/>
          </p:cNvSpPr>
          <p:nvPr/>
        </p:nvSpPr>
        <p:spPr bwMode="auto">
          <a:xfrm>
            <a:off x="3886200" y="2133600"/>
            <a:ext cx="1371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 </a:t>
            </a:r>
            <a:r>
              <a:rPr lang="el-GR" sz="1200" b="1">
                <a:solidFill>
                  <a:srgbClr val="CC3399"/>
                </a:solidFill>
              </a:rPr>
              <a:t>Σ</a:t>
            </a:r>
            <a:r>
              <a:rPr lang="en-US" sz="1200" b="1">
                <a:solidFill>
                  <a:srgbClr val="CC3399"/>
                </a:solidFill>
              </a:rPr>
              <a:t> Chain ganglion</a:t>
            </a:r>
          </a:p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3399"/>
                </a:solidFill>
              </a:rPr>
              <a:t>Prevertebral ganglion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6629400" y="2667000"/>
            <a:ext cx="1143000" cy="838200"/>
            <a:chOff x="4176" y="1680"/>
            <a:chExt cx="720" cy="528"/>
          </a:xfrm>
        </p:grpSpPr>
        <p:sp>
          <p:nvSpPr>
            <p:cNvPr id="103445" name="Line 21"/>
            <p:cNvSpPr>
              <a:spLocks noChangeShapeType="1"/>
            </p:cNvSpPr>
            <p:nvPr/>
          </p:nvSpPr>
          <p:spPr bwMode="auto">
            <a:xfrm flipV="1">
              <a:off x="4656" y="1680"/>
              <a:ext cx="192" cy="288"/>
            </a:xfrm>
            <a:prstGeom prst="line">
              <a:avLst/>
            </a:prstGeom>
            <a:noFill/>
            <a:ln w="9525">
              <a:solidFill>
                <a:srgbClr val="CC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46" name="Text Box 22"/>
            <p:cNvSpPr txBox="1">
              <a:spLocks noChangeArrowheads="1"/>
            </p:cNvSpPr>
            <p:nvPr/>
          </p:nvSpPr>
          <p:spPr bwMode="auto">
            <a:xfrm>
              <a:off x="4176" y="1920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solidFill>
                    <a:srgbClr val="CC3399"/>
                  </a:solidFill>
                </a:rPr>
                <a:t>NE released (adrenergic)</a:t>
              </a:r>
            </a:p>
          </p:txBody>
        </p:sp>
      </p:grpSp>
      <p:sp>
        <p:nvSpPr>
          <p:cNvPr id="103443" name="Text Box 24"/>
          <p:cNvSpPr txBox="1">
            <a:spLocks noChangeArrowheads="1"/>
          </p:cNvSpPr>
          <p:nvPr/>
        </p:nvSpPr>
        <p:spPr bwMode="auto">
          <a:xfrm>
            <a:off x="7696200" y="4411663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84089" name="Text Box 25"/>
          <p:cNvSpPr txBox="1">
            <a:spLocks noChangeArrowheads="1"/>
          </p:cNvSpPr>
          <p:nvPr/>
        </p:nvSpPr>
        <p:spPr bwMode="auto">
          <a:xfrm>
            <a:off x="7543800" y="44196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3399"/>
                </a:solidFill>
              </a:rPr>
              <a:t>Alpha(</a:t>
            </a:r>
            <a:r>
              <a:rPr lang="el-GR" sz="1200" b="1">
                <a:solidFill>
                  <a:srgbClr val="CC3399"/>
                </a:solidFill>
              </a:rPr>
              <a:t>α</a:t>
            </a:r>
            <a:r>
              <a:rPr lang="en-US" sz="1200" b="1">
                <a:solidFill>
                  <a:srgbClr val="CC3399"/>
                </a:solidFill>
              </a:rPr>
              <a:t>) or beta (</a:t>
            </a:r>
            <a:r>
              <a:rPr lang="el-GR" sz="1200" b="1">
                <a:solidFill>
                  <a:srgbClr val="CC3399"/>
                </a:solidFill>
              </a:rPr>
              <a:t>β</a:t>
            </a:r>
            <a:r>
              <a:rPr lang="en-US" sz="1200" b="1">
                <a:solidFill>
                  <a:srgbClr val="CC3399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8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84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84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0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algn="ctr" eaLnBrk="1" hangingPunct="1"/>
            <a:r>
              <a:rPr lang="en-US" b="1" smtClean="0"/>
              <a:t>Parasympathetic</a:t>
            </a:r>
          </a:p>
        </p:txBody>
      </p:sp>
      <p:pic>
        <p:nvPicPr>
          <p:cNvPr id="104451" name="Picture 5" descr="08_35ParasympthDivsn_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4400"/>
            <a:ext cx="4953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52" name="Text Box 7"/>
          <p:cNvSpPr txBox="1">
            <a:spLocks noChangeArrowheads="1"/>
          </p:cNvSpPr>
          <p:nvPr/>
        </p:nvSpPr>
        <p:spPr bwMode="auto">
          <a:xfrm>
            <a:off x="4267200" y="1211263"/>
            <a:ext cx="4876800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>
                <a:srgbClr val="3333FF"/>
              </a:buClr>
              <a:buFont typeface="Wingdings" pitchFamily="2" charset="2"/>
              <a:buChar char="§"/>
            </a:pPr>
            <a:r>
              <a:rPr lang="en-US"/>
              <a:t> cell bodies of preganglionic neurons found in cranial nerve nuclei (III, VII, IX, X) &amp; lateral gray horns S2-S4 (“craniosacral division”)</a:t>
            </a:r>
          </a:p>
          <a:p>
            <a:pPr algn="l">
              <a:spcBef>
                <a:spcPct val="50000"/>
              </a:spcBef>
              <a:buClr>
                <a:srgbClr val="3333FF"/>
              </a:buClr>
              <a:buFont typeface="Wingdings" pitchFamily="2" charset="2"/>
              <a:buChar char="§"/>
            </a:pPr>
            <a:r>
              <a:rPr lang="en-US"/>
              <a:t> pregg P</a:t>
            </a:r>
            <a:r>
              <a:rPr lang="el-GR"/>
              <a:t>Σ</a:t>
            </a:r>
            <a:r>
              <a:rPr lang="en-US"/>
              <a:t> neurons travel to terminal ganglion (close to) or intramural ganglion (within wall) of effector</a:t>
            </a:r>
          </a:p>
          <a:p>
            <a:pPr algn="l">
              <a:spcBef>
                <a:spcPct val="50000"/>
              </a:spcBef>
              <a:buClr>
                <a:srgbClr val="3333FF"/>
              </a:buClr>
              <a:buFont typeface="Wingdings" pitchFamily="2" charset="2"/>
              <a:buChar char="§"/>
            </a:pPr>
            <a:r>
              <a:rPr lang="en-US"/>
              <a:t> both pre &amp; postganglionic P</a:t>
            </a:r>
            <a:r>
              <a:rPr lang="el-GR"/>
              <a:t>Σ</a:t>
            </a:r>
            <a:r>
              <a:rPr lang="en-US"/>
              <a:t> fibers release Ach</a:t>
            </a:r>
          </a:p>
          <a:p>
            <a:pPr algn="l">
              <a:spcBef>
                <a:spcPct val="50000"/>
              </a:spcBef>
              <a:buClr>
                <a:srgbClr val="3333FF"/>
              </a:buClr>
              <a:buFont typeface="Wingdings" pitchFamily="2" charset="2"/>
              <a:buChar char="§"/>
            </a:pPr>
            <a:r>
              <a:rPr lang="en-US"/>
              <a:t> effects on organ depend on specific receptor present (nicotinic or muscarinic)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685800" y="762000"/>
            <a:ext cx="426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Parasympathetic:</a:t>
            </a:r>
          </a:p>
        </p:txBody>
      </p:sp>
      <p:sp>
        <p:nvSpPr>
          <p:cNvPr id="105475" name="Oval 3"/>
          <p:cNvSpPr>
            <a:spLocks noChangeArrowheads="1"/>
          </p:cNvSpPr>
          <p:nvPr/>
        </p:nvSpPr>
        <p:spPr bwMode="auto">
          <a:xfrm>
            <a:off x="228600" y="2057400"/>
            <a:ext cx="1447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105476" name="AutoShape 4"/>
          <p:cNvSpPr>
            <a:spLocks noChangeArrowheads="1"/>
          </p:cNvSpPr>
          <p:nvPr/>
        </p:nvSpPr>
        <p:spPr bwMode="auto">
          <a:xfrm>
            <a:off x="1752600" y="2286000"/>
            <a:ext cx="2209800" cy="485775"/>
          </a:xfrm>
          <a:prstGeom prst="rightArrow">
            <a:avLst>
              <a:gd name="adj1" fmla="val 50000"/>
              <a:gd name="adj2" fmla="val 113725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1828800" y="2362200"/>
            <a:ext cx="2057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 b="1"/>
              <a:t>Preganglionic neuron</a:t>
            </a:r>
          </a:p>
        </p:txBody>
      </p:sp>
      <p:sp>
        <p:nvSpPr>
          <p:cNvPr id="105478" name="AutoShape 6"/>
          <p:cNvSpPr>
            <a:spLocks noChangeArrowheads="1"/>
          </p:cNvSpPr>
          <p:nvPr/>
        </p:nvSpPr>
        <p:spPr bwMode="auto">
          <a:xfrm>
            <a:off x="3962400" y="2133600"/>
            <a:ext cx="1295400" cy="990600"/>
          </a:xfrm>
          <a:prstGeom prst="bevel">
            <a:avLst>
              <a:gd name="adj" fmla="val 125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79" name="Text Box 7"/>
          <p:cNvSpPr txBox="1">
            <a:spLocks noChangeArrowheads="1"/>
          </p:cNvSpPr>
          <p:nvPr/>
        </p:nvSpPr>
        <p:spPr bwMode="auto">
          <a:xfrm>
            <a:off x="4114800" y="2362200"/>
            <a:ext cx="990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 b="1"/>
          </a:p>
        </p:txBody>
      </p:sp>
      <p:sp>
        <p:nvSpPr>
          <p:cNvPr id="105480" name="AutoShape 8"/>
          <p:cNvSpPr>
            <a:spLocks noChangeArrowheads="1"/>
          </p:cNvSpPr>
          <p:nvPr/>
        </p:nvSpPr>
        <p:spPr bwMode="auto">
          <a:xfrm>
            <a:off x="5486400" y="2362200"/>
            <a:ext cx="2209800" cy="485775"/>
          </a:xfrm>
          <a:prstGeom prst="rightArrow">
            <a:avLst>
              <a:gd name="adj1" fmla="val 50000"/>
              <a:gd name="adj2" fmla="val 113725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1" name="Rectangle 9"/>
          <p:cNvSpPr>
            <a:spLocks noChangeArrowheads="1"/>
          </p:cNvSpPr>
          <p:nvPr/>
        </p:nvSpPr>
        <p:spPr bwMode="auto">
          <a:xfrm>
            <a:off x="5486400" y="2438400"/>
            <a:ext cx="1839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Postganglionic neuron</a:t>
            </a:r>
          </a:p>
        </p:txBody>
      </p:sp>
      <p:sp>
        <p:nvSpPr>
          <p:cNvPr id="105482" name="AutoShape 10"/>
          <p:cNvSpPr>
            <a:spLocks noChangeArrowheads="1"/>
          </p:cNvSpPr>
          <p:nvPr/>
        </p:nvSpPr>
        <p:spPr bwMode="auto">
          <a:xfrm>
            <a:off x="7620000" y="2057400"/>
            <a:ext cx="1524000" cy="1295400"/>
          </a:xfrm>
          <a:custGeom>
            <a:avLst/>
            <a:gdLst>
              <a:gd name="T0" fmla="*/ 2147483647 w 21600"/>
              <a:gd name="T1" fmla="*/ 471735212 h 21600"/>
              <a:gd name="T2" fmla="*/ 1028407528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3" name="Text Box 11"/>
          <p:cNvSpPr txBox="1">
            <a:spLocks noChangeArrowheads="1"/>
          </p:cNvSpPr>
          <p:nvPr/>
        </p:nvSpPr>
        <p:spPr bwMode="auto">
          <a:xfrm>
            <a:off x="7924800" y="2286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 b="1"/>
              <a:t>Visceral effector</a:t>
            </a:r>
          </a:p>
        </p:txBody>
      </p:sp>
      <p:sp>
        <p:nvSpPr>
          <p:cNvPr id="105484" name="Text Box 12"/>
          <p:cNvSpPr txBox="1">
            <a:spLocks noChangeArrowheads="1"/>
          </p:cNvSpPr>
          <p:nvPr/>
        </p:nvSpPr>
        <p:spPr bwMode="auto">
          <a:xfrm>
            <a:off x="1676400" y="2887663"/>
            <a:ext cx="1981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 b="1"/>
              <a:t>(myelinated, cholinergic)</a:t>
            </a:r>
          </a:p>
        </p:txBody>
      </p:sp>
      <p:sp>
        <p:nvSpPr>
          <p:cNvPr id="105485" name="Text Box 13"/>
          <p:cNvSpPr txBox="1">
            <a:spLocks noChangeArrowheads="1"/>
          </p:cNvSpPr>
          <p:nvPr/>
        </p:nvSpPr>
        <p:spPr bwMode="auto">
          <a:xfrm>
            <a:off x="3962400" y="3276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(excitatory synapse)</a:t>
            </a:r>
          </a:p>
        </p:txBody>
      </p:sp>
      <p:sp>
        <p:nvSpPr>
          <p:cNvPr id="105486" name="Text Box 14"/>
          <p:cNvSpPr txBox="1">
            <a:spLocks noChangeArrowheads="1"/>
          </p:cNvSpPr>
          <p:nvPr/>
        </p:nvSpPr>
        <p:spPr bwMode="auto">
          <a:xfrm>
            <a:off x="5410200" y="2895600"/>
            <a:ext cx="121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 b="1"/>
              <a:t>unmyelinated</a:t>
            </a:r>
          </a:p>
        </p:txBody>
      </p:sp>
      <p:sp>
        <p:nvSpPr>
          <p:cNvPr id="105487" name="Text Box 15"/>
          <p:cNvSpPr txBox="1">
            <a:spLocks noChangeArrowheads="1"/>
          </p:cNvSpPr>
          <p:nvPr/>
        </p:nvSpPr>
        <p:spPr bwMode="auto">
          <a:xfrm>
            <a:off x="7772400" y="3352800"/>
            <a:ext cx="12192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 b="1"/>
              <a:t>Effect may be excitatory or inhibitory depending on receptors</a:t>
            </a:r>
          </a:p>
        </p:txBody>
      </p:sp>
      <p:sp>
        <p:nvSpPr>
          <p:cNvPr id="985104" name="Text Box 16"/>
          <p:cNvSpPr txBox="1">
            <a:spLocks noChangeArrowheads="1"/>
          </p:cNvSpPr>
          <p:nvPr/>
        </p:nvSpPr>
        <p:spPr bwMode="auto">
          <a:xfrm>
            <a:off x="304800" y="2133600"/>
            <a:ext cx="1295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3399"/>
                </a:solidFill>
              </a:rPr>
              <a:t>CNs (III, VII, IX, X) &amp; Lateral gray horns S2-S4</a:t>
            </a:r>
          </a:p>
        </p:txBody>
      </p:sp>
      <p:sp>
        <p:nvSpPr>
          <p:cNvPr id="985105" name="Text Box 17"/>
          <p:cNvSpPr txBox="1">
            <a:spLocks noChangeArrowheads="1"/>
          </p:cNvSpPr>
          <p:nvPr/>
        </p:nvSpPr>
        <p:spPr bwMode="auto">
          <a:xfrm>
            <a:off x="3886200" y="2133600"/>
            <a:ext cx="1371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 </a:t>
            </a:r>
            <a:r>
              <a:rPr lang="en-US" sz="1200" b="1">
                <a:solidFill>
                  <a:srgbClr val="CC3399"/>
                </a:solidFill>
              </a:rPr>
              <a:t>Terminal ganglion</a:t>
            </a:r>
          </a:p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3399"/>
                </a:solidFill>
              </a:rPr>
              <a:t>Intramural ganglion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6629400" y="2667000"/>
            <a:ext cx="1143000" cy="838200"/>
            <a:chOff x="4176" y="1680"/>
            <a:chExt cx="720" cy="528"/>
          </a:xfrm>
        </p:grpSpPr>
        <p:sp>
          <p:nvSpPr>
            <p:cNvPr id="105493" name="Line 19"/>
            <p:cNvSpPr>
              <a:spLocks noChangeShapeType="1"/>
            </p:cNvSpPr>
            <p:nvPr/>
          </p:nvSpPr>
          <p:spPr bwMode="auto">
            <a:xfrm flipV="1">
              <a:off x="4656" y="1680"/>
              <a:ext cx="192" cy="288"/>
            </a:xfrm>
            <a:prstGeom prst="line">
              <a:avLst/>
            </a:prstGeom>
            <a:noFill/>
            <a:ln w="9525">
              <a:solidFill>
                <a:srgbClr val="CC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94" name="Text Box 20"/>
            <p:cNvSpPr txBox="1">
              <a:spLocks noChangeArrowheads="1"/>
            </p:cNvSpPr>
            <p:nvPr/>
          </p:nvSpPr>
          <p:spPr bwMode="auto">
            <a:xfrm>
              <a:off x="4176" y="1920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solidFill>
                    <a:srgbClr val="CC3399"/>
                  </a:solidFill>
                </a:rPr>
                <a:t>Ach released (cholinergic)</a:t>
              </a:r>
            </a:p>
          </p:txBody>
        </p:sp>
      </p:grpSp>
      <p:sp>
        <p:nvSpPr>
          <p:cNvPr id="105491" name="Text Box 21"/>
          <p:cNvSpPr txBox="1">
            <a:spLocks noChangeArrowheads="1"/>
          </p:cNvSpPr>
          <p:nvPr/>
        </p:nvSpPr>
        <p:spPr bwMode="auto">
          <a:xfrm>
            <a:off x="7696200" y="4411663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85110" name="Text Box 22"/>
          <p:cNvSpPr txBox="1">
            <a:spLocks noChangeArrowheads="1"/>
          </p:cNvSpPr>
          <p:nvPr/>
        </p:nvSpPr>
        <p:spPr bwMode="auto">
          <a:xfrm>
            <a:off x="7543800" y="44196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3399"/>
                </a:solidFill>
              </a:rPr>
              <a:t>Nicotinic or Muscarinic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85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85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85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510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pPr algn="ctr" eaLnBrk="1" hangingPunct="1"/>
            <a:r>
              <a:rPr lang="en-US" b="1" smtClean="0"/>
              <a:t>Activities of the ANS</a:t>
            </a:r>
          </a:p>
        </p:txBody>
      </p:sp>
      <p:sp>
        <p:nvSpPr>
          <p:cNvPr id="106499" name="Rectangle 5"/>
          <p:cNvSpPr>
            <a:spLocks noChangeArrowheads="1"/>
          </p:cNvSpPr>
          <p:nvPr/>
        </p:nvSpPr>
        <p:spPr bwMode="auto">
          <a:xfrm>
            <a:off x="457200" y="62484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Wingdings" pitchFamily="2" charset="2"/>
              <a:buNone/>
            </a:pPr>
            <a:endParaRPr lang="en-US" sz="2400"/>
          </a:p>
        </p:txBody>
      </p:sp>
      <p:sp>
        <p:nvSpPr>
          <p:cNvPr id="106500" name="Text Box 6"/>
          <p:cNvSpPr txBox="1">
            <a:spLocks noChangeArrowheads="1"/>
          </p:cNvSpPr>
          <p:nvPr/>
        </p:nvSpPr>
        <p:spPr bwMode="auto">
          <a:xfrm>
            <a:off x="0" y="782638"/>
            <a:ext cx="8991600" cy="671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/>
              <a:t>Effects of </a:t>
            </a:r>
            <a:r>
              <a:rPr lang="en-US" sz="2800">
                <a:solidFill>
                  <a:srgbClr val="3333FF"/>
                </a:solidFill>
              </a:rPr>
              <a:t>Sympathetic</a:t>
            </a:r>
            <a:r>
              <a:rPr lang="en-US" sz="2800"/>
              <a:t> Activation -“fight or flight” response (energy expenditure):</a:t>
            </a:r>
          </a:p>
          <a:p>
            <a:pPr lvl="1" algn="l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/>
              <a:t> increased cardiovascular &amp; respiratory activity</a:t>
            </a:r>
          </a:p>
          <a:p>
            <a:pPr lvl="1" algn="l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/>
              <a:t> increased blood flow to brain (increased alertness), skeletal muscles, heart muscle, lungs</a:t>
            </a:r>
          </a:p>
          <a:p>
            <a:pPr lvl="1" algn="l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/>
              <a:t> increased visual acuity (pupil dilation)</a:t>
            </a:r>
          </a:p>
          <a:p>
            <a:pPr lvl="1" algn="l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/>
              <a:t> release of energy reserves from adipose, liver, &amp; skeletal muscles</a:t>
            </a:r>
          </a:p>
          <a:p>
            <a:pPr lvl="1" algn="l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/>
              <a:t> decrease in “non-essential” functions (ie. digestion)</a:t>
            </a:r>
          </a:p>
          <a:p>
            <a:pPr lvl="1" algn="l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/>
              <a:t> release of Epi &amp; NE from adrenal medullae to continue effects</a:t>
            </a:r>
          </a:p>
          <a:p>
            <a:pPr algn="l">
              <a:spcBef>
                <a:spcPct val="50000"/>
              </a:spcBef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573</Words>
  <Application>Microsoft Office PowerPoint</Application>
  <PresentationFormat>On-screen Show (4:3)</PresentationFormat>
  <Paragraphs>90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Apex</vt:lpstr>
      <vt:lpstr>The Nervous System Chapter 8 – The Autonomic Nervous System</vt:lpstr>
      <vt:lpstr>Slide 2</vt:lpstr>
      <vt:lpstr>Autonomic Nervous System (ANS)</vt:lpstr>
      <vt:lpstr>Overview of ANS anatomy</vt:lpstr>
      <vt:lpstr>Sympathetic</vt:lpstr>
      <vt:lpstr>Slide 6</vt:lpstr>
      <vt:lpstr>Parasympathetic</vt:lpstr>
      <vt:lpstr>Slide 8</vt:lpstr>
      <vt:lpstr>Activities of the ANS</vt:lpstr>
      <vt:lpstr>Activities of the ANS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Nervous System Chapter 8 – The Autonomic Nervous System</dc:title>
  <dc:creator/>
  <cp:lastModifiedBy>ageller</cp:lastModifiedBy>
  <cp:revision>1</cp:revision>
  <dcterms:created xsi:type="dcterms:W3CDTF">2006-08-16T00:00:00Z</dcterms:created>
  <dcterms:modified xsi:type="dcterms:W3CDTF">2012-11-06T02:33:32Z</dcterms:modified>
</cp:coreProperties>
</file>